
<file path=[Content_Types].xml><?xml version="1.0" encoding="utf-8"?>
<Types xmlns="http://schemas.openxmlformats.org/package/2006/content-types">
  <Override PartName="/_rels/.rels" ContentType="application/vnd.openxmlformats-package.relationships+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_rels/notesSlide8.xml.rels" ContentType="application/vnd.openxmlformats-package.relationships+xml"/>
  <Override PartName="/ppt/notesSlides/_rels/notesSlide12.xml.rels" ContentType="application/vnd.openxmlformats-package.relationships+xml"/>
  <Override PartName="/ppt/notesSlides/_rels/notesSlide7.xml.rels" ContentType="application/vnd.openxmlformats-package.relationships+xml"/>
  <Override PartName="/ppt/notesSlides/_rels/notesSlide10.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notesSlide15.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_rels/presentation.xml.rels" ContentType="application/vnd.openxmlformats-package.relationships+xml"/>
  <Override PartName="/ppt/media/image8.png" ContentType="image/png"/>
  <Override PartName="/ppt/media/image10.png" ContentType="image/png"/>
  <Override PartName="/ppt/media/image12.png" ContentType="image/png"/>
  <Override PartName="/ppt/media/image30.png" ContentType="image/png"/>
  <Override PartName="/ppt/media/image14.png" ContentType="image/png"/>
  <Override PartName="/ppt/media/image23.png" ContentType="image/png"/>
  <Override PartName="/ppt/media/image32.png" ContentType="image/png"/>
  <Override PartName="/ppt/media/image16.png" ContentType="image/png"/>
  <Override PartName="/ppt/media/image25.png" ContentType="image/png"/>
  <Override PartName="/ppt/media/image18.png" ContentType="image/png"/>
  <Override PartName="/ppt/media/image27.png" ContentType="image/png"/>
  <Override PartName="/ppt/media/image1.png" ContentType="image/png"/>
  <Override PartName="/ppt/media/image29.png" ContentType="image/png"/>
  <Override PartName="/ppt/media/image3.png" ContentType="image/png"/>
  <Override PartName="/ppt/media/image5.png" ContentType="image/png"/>
  <Override PartName="/ppt/media/image7.png" ContentType="image/png"/>
  <Override PartName="/ppt/media/image9.png" ContentType="image/png"/>
  <Override PartName="/ppt/media/image11.png" ContentType="image/png"/>
  <Override PartName="/ppt/media/image20.png" ContentType="image/png"/>
  <Override PartName="/ppt/media/image21.jpeg" ContentType="image/jpeg"/>
  <Override PartName="/ppt/media/image13.png" ContentType="image/png"/>
  <Override PartName="/ppt/media/image22.png" ContentType="image/png"/>
  <Override PartName="/ppt/media/image31.png" ContentType="image/png"/>
  <Override PartName="/ppt/media/image15.png" ContentType="image/png"/>
  <Override PartName="/ppt/media/image24.png" ContentType="image/png"/>
  <Override PartName="/ppt/media/image17.png" ContentType="image/png"/>
  <Override PartName="/ppt/media/image26.png" ContentType="image/png"/>
  <Override PartName="/ppt/media/image19.png" ContentType="image/png"/>
  <Override PartName="/ppt/media/image28.png" ContentType="image/png"/>
  <Override PartName="/ppt/media/image2.png" ContentType="image/png"/>
  <Override PartName="/ppt/media/image4.png" ContentType="image/png"/>
  <Override PartName="/ppt/media/image6.png" ContentType="image/png"/>
  <Override PartName="/ppt/slideLayouts/slideLayout60.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28.xml" ContentType="application/vnd.openxmlformats-officedocument.presentationml.slideLayout+xml"/>
  <Override PartName="/ppt/slideLayouts/slideLayout53.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5.xml" ContentType="application/vnd.openxmlformats-officedocument.presentationml.slideLayout+xml"/>
  <Override PartName="/ppt/slideLayouts/slideLayout41.xml" ContentType="application/vnd.openxmlformats-officedocument.presentationml.slideLayout+xml"/>
  <Override PartName="/ppt/slideLayouts/slideLayout25.xml" ContentType="application/vnd.openxmlformats-officedocument.presentationml.slideLayout+xml"/>
  <Override PartName="/ppt/slideLayouts/slideLayout50.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5.xml.rels" ContentType="application/vnd.openxmlformats-package.relationships+xml"/>
  <Override PartName="/ppt/slideLayouts/_rels/slideLayout34.xml.rels" ContentType="application/vnd.openxmlformats-package.relationships+xml"/>
  <Override PartName="/ppt/slideLayouts/_rels/slideLayout9.xml.rels" ContentType="application/vnd.openxmlformats-package.relationships+xml"/>
  <Override PartName="/ppt/slideLayouts/_rels/slideLayout41.xml.rels" ContentType="application/vnd.openxmlformats-package.relationships+xml"/>
  <Override PartName="/ppt/slideLayouts/_rels/slideLayout25.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7.xml.rels" ContentType="application/vnd.openxmlformats-package.relationships+xml"/>
  <Override PartName="/ppt/slideLayouts/_rels/slideLayout51.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21.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57.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27.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18.xml.rels" ContentType="application/vnd.openxmlformats-package.relationships+xml"/>
  <Override PartName="/ppt/slideLayouts/_rels/slideLayout53.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6.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26.xml.rels" ContentType="application/vnd.openxmlformats-package.relationships+xml"/>
  <Override PartName="/ppt/slideLayouts/_rels/slideLayout14.xml.rels" ContentType="application/vnd.openxmlformats-package.relationships+xml"/>
  <Override PartName="/ppt/slideLayouts/_rels/slideLayout33.xml.rels" ContentType="application/vnd.openxmlformats-package.relationships+xml"/>
  <Override PartName="/ppt/slideLayouts/_rels/slideLayout8.xml.rels" ContentType="application/vnd.openxmlformats-package.relationships+xml"/>
  <Override PartName="/ppt/slideLayouts/_rels/slideLayout40.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xml.rels" ContentType="application/vnd.openxmlformats-package.relationships+xml"/>
  <Override PartName="/ppt/slideLayouts/_rels/slideLayout50.xml.rels" ContentType="application/vnd.openxmlformats-package.relationships+xml"/>
  <Override PartName="/ppt/slideLayouts/_rels/slideLayout22.xml.rels" ContentType="application/vnd.openxmlformats-package.relationships+xml"/>
  <Override PartName="/ppt/slideLayouts/_rels/slideLayout13.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56.xml.rels" ContentType="application/vnd.openxmlformats-package.relationships+xml"/>
  <Override PartName="/ppt/slideLayouts/_rels/slideLayout28.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54.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2.xml.rels" ContentType="application/vnd.openxmlformats-package.relationships+xml"/>
  <Override PartName="/ppt/slideLayouts/slideLayout18.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27.xml" ContentType="application/vnd.openxmlformats-officedocument.presentationml.slideLayout+xml"/>
  <Override PartName="/ppt/slideLayouts/slideLayout52.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29.xml" ContentType="application/vnd.openxmlformats-officedocument.presentationml.slideLayout+xml"/>
  <Override PartName="/ppt/slideLayouts/slideLayout54.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15.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17.xml" ContentType="application/vnd.openxmlformats-officedocument.presentationml.slideLayout+xml"/>
  <Override PartName="/ppt/slideLayouts/slideLayout6.xml" ContentType="application/vnd.openxmlformats-officedocument.presentationml.slideLayout+xml"/>
  <Override PartName="/ppt/slideLayouts/slideLayout42.xml" ContentType="application/vnd.openxmlformats-officedocument.presentationml.slideLayout+xml"/>
  <Override PartName="/ppt/slideLayouts/slideLayout26.xml" ContentType="application/vnd.openxmlformats-officedocument.presentationml.slideLayout+xml"/>
  <Override PartName="/ppt/slideLayouts/slideLayout5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19.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s/slide14.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_rels/slide3.xml.rels" ContentType="application/vnd.openxmlformats-package.relationships+xml"/>
  <Override PartName="/ppt/slides/_rels/slide13.xml.rels" ContentType="application/vnd.openxmlformats-package.relationships+xml"/>
  <Override PartName="/ppt/slides/_rels/slide2.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15.xml.rels" ContentType="application/vnd.openxmlformats-package.relationships+xml"/>
  <Override PartName="/ppt/slides/_rels/slide4.xml.rels" ContentType="application/vnd.openxmlformats-package.relationships+xml"/>
  <Override PartName="/ppt/slides/_rels/slide14.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Masters/slideMaster1.xml" ContentType="application/vnd.openxmlformats-officedocument.presentationml.slideMaster+xml"/>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4.xml" ContentType="application/vnd.openxmlformats-officedocument.theme+xml"/>
  <Override PartName="/ppt/theme/theme1.xml" ContentType="application/vnd.openxmlformats-officedocument.theme+xml"/>
  <Override PartName="/ppt/theme/theme5.xml" ContentType="application/vnd.openxmlformats-officedocument.theme+xml"/>
  <Override PartName="/ppt/theme/theme2.xml" ContentType="application/vnd.openxmlformats-officedocument.theme+xml"/>
  <Override PartName="/ppt/theme/theme6.xml" ContentType="application/vnd.openxmlformats-officedocument.theme+xml"/>
  <Override PartName="/ppt/theme/theme3.xml" ContentType="application/vnd.openxmlformats-officedocument.theme+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2"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193" name="PlaceHolder 2"/>
          <p:cNvSpPr>
            <a:spLocks noGrp="1"/>
          </p:cNvSpPr>
          <p:nvPr>
            <p:ph type="hdr"/>
          </p:nvPr>
        </p:nvSpPr>
        <p:spPr>
          <a:xfrm>
            <a:off x="0" y="0"/>
            <a:ext cx="3372840" cy="502560"/>
          </a:xfrm>
          <a:prstGeom prst="rect">
            <a:avLst/>
          </a:prstGeom>
        </p:spPr>
        <p:txBody>
          <a:bodyPr bIns="0" lIns="0" rIns="0" tIns="0" wrap="none"/>
          <a:p>
            <a:r>
              <a:rPr lang="en-US"/>
              <a:t>&lt;header&gt;</a:t>
            </a:r>
            <a:endParaRPr/>
          </a:p>
        </p:txBody>
      </p:sp>
      <p:sp>
        <p:nvSpPr>
          <p:cNvPr id="194" name="PlaceHolder 3"/>
          <p:cNvSpPr>
            <a:spLocks noGrp="1"/>
          </p:cNvSpPr>
          <p:nvPr>
            <p:ph type="dt"/>
          </p:nvPr>
        </p:nvSpPr>
        <p:spPr>
          <a:xfrm>
            <a:off x="4399200" y="0"/>
            <a:ext cx="3372840" cy="502560"/>
          </a:xfrm>
          <a:prstGeom prst="rect">
            <a:avLst/>
          </a:prstGeom>
        </p:spPr>
        <p:txBody>
          <a:bodyPr bIns="0" lIns="0" rIns="0" tIns="0" wrap="none"/>
          <a:p>
            <a:pPr algn="r"/>
            <a:r>
              <a:rPr lang="en-US"/>
              <a:t>&lt;date/time&gt;</a:t>
            </a:r>
            <a:endParaRPr/>
          </a:p>
        </p:txBody>
      </p:sp>
      <p:sp>
        <p:nvSpPr>
          <p:cNvPr id="195" name="PlaceHolder 4"/>
          <p:cNvSpPr>
            <a:spLocks noGrp="1"/>
          </p:cNvSpPr>
          <p:nvPr>
            <p:ph type="ftr"/>
          </p:nvPr>
        </p:nvSpPr>
        <p:spPr>
          <a:xfrm>
            <a:off x="0" y="9555480"/>
            <a:ext cx="3372840" cy="502560"/>
          </a:xfrm>
          <a:prstGeom prst="rect">
            <a:avLst/>
          </a:prstGeom>
        </p:spPr>
        <p:txBody>
          <a:bodyPr anchor="b" bIns="0" lIns="0" rIns="0" tIns="0" wrap="none"/>
          <a:p>
            <a:r>
              <a:rPr lang="en-US"/>
              <a:t>&lt;footer&gt;</a:t>
            </a:r>
            <a:endParaRPr/>
          </a:p>
        </p:txBody>
      </p:sp>
      <p:sp>
        <p:nvSpPr>
          <p:cNvPr id="196" name="PlaceHolder 5"/>
          <p:cNvSpPr>
            <a:spLocks noGrp="1"/>
          </p:cNvSpPr>
          <p:nvPr>
            <p:ph type="sldNum"/>
          </p:nvPr>
        </p:nvSpPr>
        <p:spPr>
          <a:xfrm>
            <a:off x="4399200" y="9555480"/>
            <a:ext cx="3372840" cy="502560"/>
          </a:xfrm>
          <a:prstGeom prst="rect">
            <a:avLst/>
          </a:prstGeom>
        </p:spPr>
        <p:txBody>
          <a:bodyPr anchor="b" bIns="0" lIns="0" rIns="0" tIns="0" wrap="none"/>
          <a:p>
            <a:pPr algn="r"/>
            <a:fld id="{A6263C56-5ABD-49CD-958F-01B9CC33E25D}" type="slidenum">
              <a:rPr lang="en-US"/>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2" name="PlaceHolder 1"/>
          <p:cNvSpPr>
            <a:spLocks noGrp="1"/>
          </p:cNvSpPr>
          <p:nvPr>
            <p:ph type="body"/>
          </p:nvPr>
        </p:nvSpPr>
        <p:spPr>
          <a:xfrm>
            <a:off x="685800" y="4343400"/>
            <a:ext cx="5486040" cy="4114440"/>
          </a:xfrm>
          <a:prstGeom prst="rect">
            <a:avLst/>
          </a:prstGeom>
        </p:spPr>
        <p:txBody>
          <a:bodyPr/>
          <a:p>
            <a:pPr>
              <a:lnSpc>
                <a:spcPct val="100000"/>
              </a:lnSpc>
            </a:pPr>
            <a:r>
              <a:rPr lang="en-US">
                <a:ea typeface="ＭＳ Ｐゴシック"/>
              </a:rPr>
              <a:t>Plan, execute and report on Agile projects</a:t>
            </a:r>
            <a:endParaRPr/>
          </a:p>
          <a:p>
            <a:pPr>
              <a:lnSpc>
                <a:spcPct val="100000"/>
              </a:lnSpc>
            </a:pPr>
            <a:endParaRPr/>
          </a:p>
          <a:p>
            <a:pPr>
              <a:lnSpc>
                <a:spcPct val="100000"/>
              </a:lnSpc>
            </a:pPr>
            <a:endParaRPr/>
          </a:p>
          <a:p>
            <a:pPr>
              <a:lnSpc>
                <a:spcPct val="100000"/>
              </a:lnSpc>
            </a:pPr>
            <a:r>
              <a:rPr lang="en-US">
                <a:ea typeface="ＭＳ Ｐゴシック"/>
              </a:rPr>
              <a:t>--------------------------------------------------------------------------------------------------------------------</a:t>
            </a:r>
            <a:endParaRPr/>
          </a:p>
          <a:p>
            <a:pPr>
              <a:lnSpc>
                <a:spcPct val="100000"/>
              </a:lnSpc>
            </a:pPr>
            <a:endParaRPr/>
          </a:p>
          <a:p>
            <a:pPr>
              <a:lnSpc>
                <a:spcPct val="100000"/>
              </a:lnSpc>
            </a:pPr>
            <a:r>
              <a:rPr lang="en-US">
                <a:ea typeface="ＭＳ Ｐゴシック"/>
              </a:rPr>
              <a:t>In this module, we’ll explore the practices that help Managers and Project Managers plan, execute, and report on Agile projects.</a:t>
            </a:r>
            <a:endParaRPr/>
          </a:p>
          <a:p>
            <a:pPr>
              <a:lnSpc>
                <a:spcPct val="100000"/>
              </a:lnSpc>
            </a:pPr>
            <a:endParaRPr/>
          </a:p>
          <a:p>
            <a:pPr>
              <a:lnSpc>
                <a:spcPct val="100000"/>
              </a:lnSpc>
            </a:pPr>
            <a:endParaRPr/>
          </a:p>
        </p:txBody>
      </p:sp>
      <p:sp>
        <p:nvSpPr>
          <p:cNvPr id="323" name="TextShape 2"/>
          <p:cNvSpPr txBox="1"/>
          <p:nvPr/>
        </p:nvSpPr>
        <p:spPr>
          <a:xfrm>
            <a:off x="3884760" y="8685360"/>
            <a:ext cx="2971440" cy="456840"/>
          </a:xfrm>
          <a:prstGeom prst="rect">
            <a:avLst/>
          </a:prstGeom>
        </p:spPr>
        <p:txBody>
          <a:bodyPr anchor="b"/>
          <a:p>
            <a:pPr algn="r">
              <a:lnSpc>
                <a:spcPct val="100000"/>
              </a:lnSpc>
            </a:pPr>
            <a:fld id="{484E6C9F-51E9-400D-82B7-21CA46A3581E}" type="slidenum">
              <a:rPr lang="en-US" sz="1200">
                <a:solidFill>
                  <a:srgbClr val="000000"/>
                </a:solidFill>
                <a:latin typeface="Arial"/>
                <a:ea typeface="Arial"/>
              </a:rPr>
              <a:t>&lt;number&gt;</a:t>
            </a:fld>
            <a:endParaRPr/>
          </a:p>
        </p:txBody>
      </p:sp>
      <p:sp>
        <p:nvSpPr>
          <p:cNvPr id="324" name="TextShape 3"/>
          <p:cNvSpPr txBox="1"/>
          <p:nvPr/>
        </p:nvSpPr>
        <p:spPr>
          <a:xfrm>
            <a:off x="3884760" y="0"/>
            <a:ext cx="2971440" cy="456840"/>
          </a:xfrm>
          <a:prstGeom prst="rect">
            <a:avLst/>
          </a:prstGeom>
        </p:spPr>
        <p:txBody>
          <a:bodyPr/>
          <a:p>
            <a:endParaRPr/>
          </a:p>
        </p:txBody>
      </p:sp>
      <p:sp>
        <p:nvSpPr>
          <p:cNvPr id="325" name="TextShape 4"/>
          <p:cNvSpPr txBox="1"/>
          <p:nvPr/>
        </p:nvSpPr>
        <p:spPr>
          <a:xfrm>
            <a:off x="0" y="8685360"/>
            <a:ext cx="2971440" cy="456840"/>
          </a:xfrm>
          <a:prstGeom prst="rect">
            <a:avLst/>
          </a:prstGeom>
        </p:spPr>
        <p:txBody>
          <a:bodyPr anchor="b"/>
          <a:p>
            <a:pPr>
              <a:lnSpc>
                <a:spcPct val="100000"/>
              </a:lnSpc>
            </a:pPr>
            <a:r>
              <a:rPr lang="en-US" sz="1200">
                <a:solidFill>
                  <a:srgbClr val="000000"/>
                </a:solidFill>
                <a:latin typeface="Arial"/>
                <a:ea typeface="Arial"/>
              </a:rPr>
              <a:t>Estimating the Work</a:t>
            </a:r>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2" name="PlaceHolder 1"/>
          <p:cNvSpPr>
            <a:spLocks noGrp="1"/>
          </p:cNvSpPr>
          <p:nvPr>
            <p:ph type="body"/>
          </p:nvPr>
        </p:nvSpPr>
        <p:spPr>
          <a:xfrm>
            <a:off x="685800" y="4343400"/>
            <a:ext cx="5486040" cy="4114440"/>
          </a:xfrm>
          <a:prstGeom prst="rect">
            <a:avLst/>
          </a:prstGeom>
        </p:spPr>
        <p:txBody>
          <a:bodyPr/>
          <a:p>
            <a:r>
              <a:rPr lang="en-US"/>
              <a:t>The line represents project start.</a:t>
            </a:r>
            <a:endParaRPr/>
          </a:p>
          <a:p>
            <a:r>
              <a:rPr lang="en-US"/>
              <a:t>Educated guess using data from previous projects is risky.  You must determine the variables that were in play on the other project(s) compared to this project.</a:t>
            </a:r>
            <a:endParaRPr/>
          </a:p>
          <a:p>
            <a:r>
              <a:rPr lang="en-US"/>
              <a:t>Trial iteration.  Costly, but most accurate for planning.  </a:t>
            </a:r>
            <a:endParaRPr/>
          </a:p>
          <a:p>
            <a:r>
              <a:rPr lang="en-US"/>
              <a:t>Velocity planning game.  More risky.  Likely to be modified.</a:t>
            </a:r>
            <a:endParaRPr/>
          </a:p>
          <a:p>
            <a:endParaRPr/>
          </a:p>
          <a:p>
            <a:endParaRPr/>
          </a:p>
          <a:p>
            <a:r>
              <a:rPr lang="en-US"/>
              <a:t>---------------------------------------------------------------------------------------------------------------</a:t>
            </a:r>
            <a:endParaRPr/>
          </a:p>
          <a:p>
            <a:endParaRPr/>
          </a:p>
          <a:p>
            <a:r>
              <a:rPr lang="en-US"/>
              <a:t>Experienced Agile teams will set expectations for a fairly steady ramp up in velocity over time as the team forms and early uncertainties get ironed out.  But the question remains – what planning velocity shall we ramp up to?  As with all estimation activities, experience is an invaluable contributor but hard data is going to be the biggest factor, hence the option of using a trial iteration.  As heavyweight as this sounds, taking just two weeks to provide a good set of real data for future planning over the course of a 20 week project is probably not a bad investment.  </a:t>
            </a:r>
            <a:endParaRPr/>
          </a:p>
          <a:p>
            <a:endParaRPr/>
          </a:p>
          <a:p>
            <a:r>
              <a:rPr lang="en-US"/>
              <a:t>For people looking for a cheap way of obtaining a planning velocity, do be wary of using an data from previous projects, even with the same group of people.  As easy as this may sound, there are so many variables unaccounted for that any planning you do is really little more than an educated guess.</a:t>
            </a:r>
            <a:endParaRPr/>
          </a:p>
          <a:p>
            <a:pPr>
              <a:lnSpc>
                <a:spcPct val="100000"/>
              </a:lnSpc>
            </a:pPr>
            <a:endParaRPr/>
          </a:p>
          <a:p>
            <a:pPr>
              <a:lnSpc>
                <a:spcPct val="100000"/>
              </a:lnSpc>
            </a:pPr>
            <a:r>
              <a:rPr b="1" lang="en-US">
                <a:latin typeface="Arial"/>
              </a:rPr>
              <a:t>Low: 1 min</a:t>
            </a:r>
            <a:endParaRPr/>
          </a:p>
          <a:p>
            <a:pPr>
              <a:lnSpc>
                <a:spcPct val="100000"/>
              </a:lnSpc>
            </a:pPr>
            <a:r>
              <a:rPr b="1" lang="en-US">
                <a:latin typeface="Arial"/>
              </a:rPr>
              <a:t>High: 3 min</a:t>
            </a:r>
            <a:endParaRPr/>
          </a:p>
          <a:p>
            <a:pPr>
              <a:lnSpc>
                <a:spcPct val="100000"/>
              </a:lnSpc>
            </a:pPr>
            <a:endParaRPr/>
          </a:p>
          <a:p>
            <a:pPr>
              <a:lnSpc>
                <a:spcPct val="100000"/>
              </a:lnSpc>
            </a:pPr>
            <a:endParaRPr/>
          </a:p>
        </p:txBody>
      </p:sp>
      <p:sp>
        <p:nvSpPr>
          <p:cNvPr id="353" name="TextShape 2"/>
          <p:cNvSpPr txBox="1"/>
          <p:nvPr/>
        </p:nvSpPr>
        <p:spPr>
          <a:xfrm>
            <a:off x="3884760" y="8685360"/>
            <a:ext cx="2971440" cy="456840"/>
          </a:xfrm>
          <a:prstGeom prst="rect">
            <a:avLst/>
          </a:prstGeom>
        </p:spPr>
        <p:txBody>
          <a:bodyPr anchor="b"/>
          <a:p>
            <a:pPr algn="r">
              <a:lnSpc>
                <a:spcPct val="100000"/>
              </a:lnSpc>
            </a:pPr>
            <a:fld id="{999E7DF1-D447-4568-BC82-ECF76141DEAA}" type="slidenum">
              <a:rPr lang="en-US" sz="1200">
                <a:solidFill>
                  <a:srgbClr val="000000"/>
                </a:solidFill>
                <a:latin typeface="Arial"/>
                <a:ea typeface="Arial"/>
              </a:rPr>
              <a:t>&lt;number&gt;</a:t>
            </a:fld>
            <a:endParaRPr/>
          </a:p>
        </p:txBody>
      </p:sp>
      <p:sp>
        <p:nvSpPr>
          <p:cNvPr id="354" name="TextShape 3"/>
          <p:cNvSpPr txBox="1"/>
          <p:nvPr/>
        </p:nvSpPr>
        <p:spPr>
          <a:xfrm>
            <a:off x="3884760" y="0"/>
            <a:ext cx="2971440" cy="456840"/>
          </a:xfrm>
          <a:prstGeom prst="rect">
            <a:avLst/>
          </a:prstGeom>
        </p:spPr>
        <p:txBody>
          <a:bodyPr/>
          <a:p>
            <a:endParaRPr/>
          </a:p>
        </p:txBody>
      </p:sp>
      <p:sp>
        <p:nvSpPr>
          <p:cNvPr id="355" name="TextShape 4"/>
          <p:cNvSpPr txBox="1"/>
          <p:nvPr/>
        </p:nvSpPr>
        <p:spPr>
          <a:xfrm>
            <a:off x="0" y="8685360"/>
            <a:ext cx="2971440" cy="456840"/>
          </a:xfrm>
          <a:prstGeom prst="rect">
            <a:avLst/>
          </a:prstGeom>
        </p:spPr>
        <p:txBody>
          <a:bodyPr anchor="b"/>
          <a:p>
            <a:pPr>
              <a:lnSpc>
                <a:spcPct val="100000"/>
              </a:lnSpc>
            </a:pPr>
            <a:r>
              <a:rPr lang="en-US" sz="1200">
                <a:solidFill>
                  <a:srgbClr val="000000"/>
                </a:solidFill>
                <a:latin typeface="Arial"/>
                <a:ea typeface="Arial"/>
              </a:rPr>
              <a:t>Estimating the Work</a:t>
            </a:r>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6" name="PlaceHolder 1"/>
          <p:cNvSpPr>
            <a:spLocks noGrp="1"/>
          </p:cNvSpPr>
          <p:nvPr>
            <p:ph type="body"/>
          </p:nvPr>
        </p:nvSpPr>
        <p:spPr>
          <a:xfrm>
            <a:off x="685800" y="4343400"/>
            <a:ext cx="5486040" cy="4114440"/>
          </a:xfrm>
          <a:prstGeom prst="rect">
            <a:avLst/>
          </a:prstGeom>
        </p:spPr>
        <p:txBody>
          <a:bodyPr/>
          <a:p>
            <a:r>
              <a:rPr lang="en-US"/>
              <a:t>Need to answer the questions of:</a:t>
            </a:r>
            <a:endParaRPr/>
          </a:p>
          <a:p>
            <a:pPr>
              <a:lnSpc>
                <a:spcPct val="100000"/>
              </a:lnSpc>
              <a:buFont typeface="Arial"/>
              <a:buChar char="•"/>
            </a:pPr>
            <a:r>
              <a:rPr lang="en-US"/>
              <a:t> </a:t>
            </a:r>
            <a:r>
              <a:rPr lang="en-US"/>
              <a:t>How long will it take?</a:t>
            </a:r>
            <a:endParaRPr/>
          </a:p>
          <a:p>
            <a:pPr>
              <a:lnSpc>
                <a:spcPct val="100000"/>
              </a:lnSpc>
              <a:buFont typeface="Arial"/>
              <a:buChar char="•"/>
            </a:pPr>
            <a:r>
              <a:rPr lang="en-US"/>
              <a:t> </a:t>
            </a:r>
            <a:r>
              <a:rPr lang="en-US"/>
              <a:t>How much will it cost?</a:t>
            </a:r>
            <a:endParaRPr/>
          </a:p>
          <a:p>
            <a:pPr>
              <a:lnSpc>
                <a:spcPct val="100000"/>
              </a:lnSpc>
            </a:pPr>
            <a:endParaRPr/>
          </a:p>
          <a:p>
            <a:pPr>
              <a:lnSpc>
                <a:spcPct val="100000"/>
              </a:lnSpc>
            </a:pPr>
            <a:r>
              <a:rPr lang="en-US"/>
              <a:t>Other things can impact velocity, like ramp up, scheduled absences, etc, and should be factored in the plan</a:t>
            </a:r>
            <a:endParaRPr/>
          </a:p>
          <a:p>
            <a:pPr>
              <a:lnSpc>
                <a:spcPct val="100000"/>
              </a:lnSpc>
            </a:pPr>
            <a:endParaRPr/>
          </a:p>
          <a:p>
            <a:pPr>
              <a:lnSpc>
                <a:spcPct val="100000"/>
              </a:lnSpc>
            </a:pPr>
            <a:r>
              <a:rPr b="1" lang="en-US"/>
              <a:t>Low: 1 min</a:t>
            </a:r>
            <a:endParaRPr/>
          </a:p>
          <a:p>
            <a:pPr>
              <a:lnSpc>
                <a:spcPct val="100000"/>
              </a:lnSpc>
            </a:pPr>
            <a:r>
              <a:rPr b="1" lang="en-US"/>
              <a:t>High: 3 min</a:t>
            </a:r>
            <a:endParaRPr/>
          </a:p>
          <a:p>
            <a:pPr>
              <a:lnSpc>
                <a:spcPct val="100000"/>
              </a:lnSpc>
            </a:pPr>
            <a:endParaRPr/>
          </a:p>
        </p:txBody>
      </p:sp>
      <p:sp>
        <p:nvSpPr>
          <p:cNvPr id="357" name="TextShape 2"/>
          <p:cNvSpPr txBox="1"/>
          <p:nvPr/>
        </p:nvSpPr>
        <p:spPr>
          <a:xfrm>
            <a:off x="3884760" y="8685360"/>
            <a:ext cx="2971440" cy="456840"/>
          </a:xfrm>
          <a:prstGeom prst="rect">
            <a:avLst/>
          </a:prstGeom>
        </p:spPr>
        <p:txBody>
          <a:bodyPr anchor="b"/>
          <a:p>
            <a:pPr algn="r">
              <a:lnSpc>
                <a:spcPct val="100000"/>
              </a:lnSpc>
            </a:pPr>
            <a:fld id="{F83737DF-6814-47E5-AB77-3330098ADA65}" type="slidenum">
              <a:rPr lang="en-US" sz="1200">
                <a:solidFill>
                  <a:srgbClr val="000000"/>
                </a:solidFill>
                <a:latin typeface="Arial"/>
                <a:ea typeface="Arial"/>
              </a:rPr>
              <a:t>&lt;number&gt;</a:t>
            </a:fld>
            <a:endParaRPr/>
          </a:p>
        </p:txBody>
      </p:sp>
      <p:sp>
        <p:nvSpPr>
          <p:cNvPr id="358" name="TextShape 3"/>
          <p:cNvSpPr txBox="1"/>
          <p:nvPr/>
        </p:nvSpPr>
        <p:spPr>
          <a:xfrm>
            <a:off x="3884760" y="0"/>
            <a:ext cx="2971440" cy="456840"/>
          </a:xfrm>
          <a:prstGeom prst="rect">
            <a:avLst/>
          </a:prstGeom>
        </p:spPr>
        <p:txBody>
          <a:bodyPr/>
          <a:p>
            <a:endParaRPr/>
          </a:p>
        </p:txBody>
      </p:sp>
      <p:sp>
        <p:nvSpPr>
          <p:cNvPr id="359" name="TextShape 4"/>
          <p:cNvSpPr txBox="1"/>
          <p:nvPr/>
        </p:nvSpPr>
        <p:spPr>
          <a:xfrm>
            <a:off x="0" y="8685360"/>
            <a:ext cx="2971440" cy="456840"/>
          </a:xfrm>
          <a:prstGeom prst="rect">
            <a:avLst/>
          </a:prstGeom>
        </p:spPr>
        <p:txBody>
          <a:bodyPr anchor="b"/>
          <a:p>
            <a:pPr>
              <a:lnSpc>
                <a:spcPct val="100000"/>
              </a:lnSpc>
            </a:pPr>
            <a:r>
              <a:rPr lang="en-US" sz="1200">
                <a:solidFill>
                  <a:srgbClr val="000000"/>
                </a:solidFill>
                <a:latin typeface="Arial"/>
                <a:ea typeface="Arial"/>
              </a:rPr>
              <a:t>Estimating the Work</a:t>
            </a:r>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0" name="PlaceHolder 1"/>
          <p:cNvSpPr>
            <a:spLocks noGrp="1"/>
          </p:cNvSpPr>
          <p:nvPr>
            <p:ph type="body"/>
          </p:nvPr>
        </p:nvSpPr>
        <p:spPr>
          <a:xfrm>
            <a:off x="685800" y="4343400"/>
            <a:ext cx="5486040" cy="4114440"/>
          </a:xfrm>
          <a:prstGeom prst="rect">
            <a:avLst/>
          </a:prstGeom>
        </p:spPr>
        <p:txBody>
          <a:bodyPr/>
          <a:p>
            <a:endParaRPr/>
          </a:p>
        </p:txBody>
      </p:sp>
      <p:sp>
        <p:nvSpPr>
          <p:cNvPr id="361" name="TextShape 2"/>
          <p:cNvSpPr txBox="1"/>
          <p:nvPr/>
        </p:nvSpPr>
        <p:spPr>
          <a:xfrm>
            <a:off x="3884760" y="8685360"/>
            <a:ext cx="2971440" cy="456840"/>
          </a:xfrm>
          <a:prstGeom prst="rect">
            <a:avLst/>
          </a:prstGeom>
        </p:spPr>
        <p:txBody>
          <a:bodyPr anchor="b"/>
          <a:p>
            <a:pPr algn="r">
              <a:lnSpc>
                <a:spcPct val="100000"/>
              </a:lnSpc>
            </a:pPr>
            <a:fld id="{24B00E64-A94E-4A60-8B20-6B0BD4684F22}" type="slidenum">
              <a:rPr lang="en-US" sz="1200">
                <a:solidFill>
                  <a:srgbClr val="000000"/>
                </a:solidFill>
                <a:latin typeface="Arial"/>
                <a:ea typeface="Arial"/>
              </a:rPr>
              <a:t>&lt;number&gt;</a:t>
            </a:fld>
            <a:endParaRPr/>
          </a:p>
        </p:txBody>
      </p:sp>
      <p:sp>
        <p:nvSpPr>
          <p:cNvPr id="362" name="TextShape 3"/>
          <p:cNvSpPr txBox="1"/>
          <p:nvPr/>
        </p:nvSpPr>
        <p:spPr>
          <a:xfrm>
            <a:off x="3884760" y="0"/>
            <a:ext cx="2971440" cy="456840"/>
          </a:xfrm>
          <a:prstGeom prst="rect">
            <a:avLst/>
          </a:prstGeom>
        </p:spPr>
        <p:txBody>
          <a:bodyPr/>
          <a:p>
            <a:endParaRPr/>
          </a:p>
        </p:txBody>
      </p:sp>
      <p:sp>
        <p:nvSpPr>
          <p:cNvPr id="363" name="TextShape 4"/>
          <p:cNvSpPr txBox="1"/>
          <p:nvPr/>
        </p:nvSpPr>
        <p:spPr>
          <a:xfrm>
            <a:off x="0" y="8685360"/>
            <a:ext cx="2971440" cy="456840"/>
          </a:xfrm>
          <a:prstGeom prst="rect">
            <a:avLst/>
          </a:prstGeom>
        </p:spPr>
        <p:txBody>
          <a:bodyPr anchor="b"/>
          <a:p>
            <a:pPr>
              <a:lnSpc>
                <a:spcPct val="100000"/>
              </a:lnSpc>
            </a:pPr>
            <a:r>
              <a:rPr lang="en-US" sz="1200">
                <a:solidFill>
                  <a:srgbClr val="000000"/>
                </a:solidFill>
                <a:latin typeface="Arial"/>
                <a:ea typeface="Arial"/>
              </a:rPr>
              <a:t>Estimating the Work</a:t>
            </a:r>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6" name="PlaceHolder 1"/>
          <p:cNvSpPr>
            <a:spLocks noGrp="1"/>
          </p:cNvSpPr>
          <p:nvPr>
            <p:ph type="body"/>
          </p:nvPr>
        </p:nvSpPr>
        <p:spPr>
          <a:xfrm>
            <a:off x="685800" y="4343400"/>
            <a:ext cx="5486040" cy="4114440"/>
          </a:xfrm>
          <a:prstGeom prst="rect">
            <a:avLst/>
          </a:prstGeom>
        </p:spPr>
        <p:txBody>
          <a:bodyPr/>
          <a:p>
            <a:pPr>
              <a:lnSpc>
                <a:spcPct val="100000"/>
              </a:lnSpc>
              <a:buFont typeface="Arial"/>
              <a:buChar char="•"/>
            </a:pPr>
            <a:r>
              <a:rPr lang="en-US" sz="1200">
                <a:solidFill>
                  <a:srgbClr val="000000"/>
                </a:solidFill>
                <a:latin typeface="+mn-lt"/>
                <a:ea typeface="ＭＳ Ｐゴシック"/>
              </a:rPr>
              <a:t>We do not want to rely on individual estimates, certainly not from those who will not be delivering the project.</a:t>
            </a:r>
            <a:endParaRPr/>
          </a:p>
          <a:p>
            <a:pPr>
              <a:lnSpc>
                <a:spcPct val="100000"/>
              </a:lnSpc>
              <a:buFont typeface="Arial"/>
              <a:buChar char="•"/>
            </a:pPr>
            <a:r>
              <a:rPr lang="en-US" sz="1200">
                <a:solidFill>
                  <a:srgbClr val="000000"/>
                </a:solidFill>
                <a:latin typeface="+mn-lt"/>
                <a:ea typeface="ＭＳ Ｐゴシック"/>
              </a:rPr>
              <a:t>Do you do this now?</a:t>
            </a:r>
            <a:endParaRPr/>
          </a:p>
          <a:p>
            <a:pPr>
              <a:lnSpc>
                <a:spcPct val="100000"/>
              </a:lnSpc>
            </a:pPr>
            <a:endParaRPr/>
          </a:p>
        </p:txBody>
      </p:sp>
      <p:sp>
        <p:nvSpPr>
          <p:cNvPr id="327" name="TextShape 2"/>
          <p:cNvSpPr txBox="1"/>
          <p:nvPr/>
        </p:nvSpPr>
        <p:spPr>
          <a:xfrm>
            <a:off x="3884760" y="8685360"/>
            <a:ext cx="2971440" cy="456840"/>
          </a:xfrm>
          <a:prstGeom prst="rect">
            <a:avLst/>
          </a:prstGeom>
        </p:spPr>
        <p:txBody>
          <a:bodyPr anchor="b"/>
          <a:p>
            <a:pPr algn="r">
              <a:lnSpc>
                <a:spcPct val="100000"/>
              </a:lnSpc>
            </a:pPr>
            <a:fld id="{9004213C-2074-4F89-84A5-B125BA042F13}" type="slidenum">
              <a:rPr lang="en-US" sz="1200">
                <a:solidFill>
                  <a:srgbClr val="000000"/>
                </a:solidFill>
                <a:latin typeface="Arial"/>
                <a:ea typeface="Arial"/>
              </a:rPr>
              <a:t>&lt;number&gt;</a:t>
            </a:fld>
            <a:endParaRPr/>
          </a:p>
        </p:txBody>
      </p:sp>
      <p:sp>
        <p:nvSpPr>
          <p:cNvPr id="328" name="TextShape 3"/>
          <p:cNvSpPr txBox="1"/>
          <p:nvPr/>
        </p:nvSpPr>
        <p:spPr>
          <a:xfrm>
            <a:off x="3884760" y="0"/>
            <a:ext cx="2971440" cy="456840"/>
          </a:xfrm>
          <a:prstGeom prst="rect">
            <a:avLst/>
          </a:prstGeom>
        </p:spPr>
        <p:txBody>
          <a:bodyPr/>
          <a:p>
            <a:endParaRPr/>
          </a:p>
        </p:txBody>
      </p:sp>
      <p:sp>
        <p:nvSpPr>
          <p:cNvPr id="329" name="TextShape 4"/>
          <p:cNvSpPr txBox="1"/>
          <p:nvPr/>
        </p:nvSpPr>
        <p:spPr>
          <a:xfrm>
            <a:off x="0" y="8685360"/>
            <a:ext cx="2971440" cy="456840"/>
          </a:xfrm>
          <a:prstGeom prst="rect">
            <a:avLst/>
          </a:prstGeom>
        </p:spPr>
        <p:txBody>
          <a:bodyPr anchor="b"/>
          <a:p>
            <a:pPr>
              <a:lnSpc>
                <a:spcPct val="100000"/>
              </a:lnSpc>
            </a:pPr>
            <a:r>
              <a:rPr lang="en-US" sz="1200">
                <a:solidFill>
                  <a:srgbClr val="000000"/>
                </a:solidFill>
                <a:latin typeface="Arial"/>
                <a:ea typeface="Arial"/>
              </a:rPr>
              <a:t>Estimating the Work</a:t>
            </a:r>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PlaceHolder 1"/>
          <p:cNvSpPr>
            <a:spLocks noGrp="1"/>
          </p:cNvSpPr>
          <p:nvPr>
            <p:ph type="body"/>
          </p:nvPr>
        </p:nvSpPr>
        <p:spPr>
          <a:xfrm>
            <a:off x="685800" y="4343400"/>
            <a:ext cx="5486040" cy="4114440"/>
          </a:xfrm>
          <a:prstGeom prst="rect">
            <a:avLst/>
          </a:prstGeom>
        </p:spPr>
        <p:txBody>
          <a:bodyPr/>
          <a:p>
            <a:pPr>
              <a:lnSpc>
                <a:spcPct val="100000"/>
              </a:lnSpc>
              <a:buFont typeface="Arial"/>
              <a:buChar char="•"/>
            </a:pPr>
            <a:r>
              <a:rPr lang="en-US" sz="1200">
                <a:solidFill>
                  <a:srgbClr val="000000"/>
                </a:solidFill>
                <a:latin typeface="+mn-lt"/>
                <a:ea typeface="ＭＳ Ｐゴシック"/>
              </a:rPr>
              <a:t>Accuracy – degree of closeness</a:t>
            </a:r>
            <a:endParaRPr/>
          </a:p>
          <a:p>
            <a:pPr>
              <a:lnSpc>
                <a:spcPct val="100000"/>
              </a:lnSpc>
              <a:buFont typeface="Arial"/>
              <a:buChar char="•"/>
            </a:pPr>
            <a:r>
              <a:rPr lang="en-US" sz="1200">
                <a:solidFill>
                  <a:srgbClr val="000000"/>
                </a:solidFill>
                <a:latin typeface="+mn-lt"/>
                <a:ea typeface="ＭＳ Ｐゴシック"/>
              </a:rPr>
              <a:t>Precision – reproducibility or repeatability</a:t>
            </a:r>
            <a:endParaRPr/>
          </a:p>
          <a:p>
            <a:pPr>
              <a:lnSpc>
                <a:spcPct val="100000"/>
              </a:lnSpc>
              <a:buFont typeface="Arial"/>
              <a:buChar char="•"/>
            </a:pPr>
            <a:r>
              <a:rPr lang="en-US" sz="1200">
                <a:solidFill>
                  <a:srgbClr val="000000"/>
                </a:solidFill>
                <a:latin typeface="+mn-lt"/>
                <a:ea typeface="ＭＳ Ｐゴシック"/>
              </a:rPr>
              <a:t>Results of calculations or measurements can be:</a:t>
            </a:r>
            <a:endParaRPr/>
          </a:p>
          <a:p>
            <a:pPr lvl="1">
              <a:lnSpc>
                <a:spcPct val="100000"/>
              </a:lnSpc>
              <a:buFont typeface="Arial"/>
              <a:buChar char="•"/>
            </a:pPr>
            <a:r>
              <a:rPr lang="en-US" sz="1200">
                <a:solidFill>
                  <a:srgbClr val="000000"/>
                </a:solidFill>
                <a:latin typeface="+mn-lt"/>
                <a:ea typeface="ＭＳ Ｐゴシック"/>
              </a:rPr>
              <a:t>Accurate but not precise</a:t>
            </a:r>
            <a:endParaRPr/>
          </a:p>
          <a:p>
            <a:pPr lvl="1">
              <a:lnSpc>
                <a:spcPct val="100000"/>
              </a:lnSpc>
              <a:buFont typeface="Arial"/>
              <a:buChar char="•"/>
            </a:pPr>
            <a:r>
              <a:rPr lang="en-US" sz="1200">
                <a:solidFill>
                  <a:srgbClr val="000000"/>
                </a:solidFill>
                <a:latin typeface="+mn-lt"/>
                <a:ea typeface="ＭＳ Ｐゴシック"/>
              </a:rPr>
              <a:t>Precise but not accurate</a:t>
            </a:r>
            <a:endParaRPr/>
          </a:p>
          <a:p>
            <a:pPr>
              <a:lnSpc>
                <a:spcPct val="100000"/>
              </a:lnSpc>
            </a:pPr>
            <a:r>
              <a:rPr lang="en-US" sz="1200">
                <a:solidFill>
                  <a:srgbClr val="000000"/>
                </a:solidFill>
                <a:latin typeface="+mn-lt"/>
                <a:ea typeface="ＭＳ Ｐゴシック"/>
              </a:rPr>
              <a:t>----------------------------------------------------------------------------------------------------------</a:t>
            </a:r>
            <a:endParaRPr/>
          </a:p>
          <a:p>
            <a:pPr>
              <a:lnSpc>
                <a:spcPct val="100000"/>
              </a:lnSpc>
            </a:pPr>
            <a:r>
              <a:rPr lang="en-US" sz="1200">
                <a:solidFill>
                  <a:srgbClr val="000000"/>
                </a:solidFill>
                <a:latin typeface="+mn-lt"/>
                <a:ea typeface="ＭＳ Ｐゴシック"/>
              </a:rPr>
              <a:t>Agile estimation is one of the parts that folks new to Agile struggle with. In this section, we’ll dig into the why and the how, and then give you some very specific practices.</a:t>
            </a:r>
            <a:endParaRPr/>
          </a:p>
          <a:p>
            <a:pPr>
              <a:lnSpc>
                <a:spcPct val="100000"/>
              </a:lnSpc>
            </a:pPr>
            <a:endParaRPr/>
          </a:p>
          <a:p>
            <a:pPr>
              <a:lnSpc>
                <a:spcPct val="100000"/>
              </a:lnSpc>
            </a:pPr>
            <a:r>
              <a:rPr lang="en-US" sz="1200">
                <a:solidFill>
                  <a:srgbClr val="000000"/>
                </a:solidFill>
                <a:latin typeface="+mn-lt"/>
                <a:ea typeface="ＭＳ Ｐゴシック"/>
              </a:rPr>
              <a:t>Let’s begin with gaining an understanding of the terms “accuracy” and “precision”.</a:t>
            </a:r>
            <a:endParaRPr/>
          </a:p>
          <a:p>
            <a:pPr>
              <a:lnSpc>
                <a:spcPct val="100000"/>
              </a:lnSpc>
            </a:pPr>
            <a:endParaRPr/>
          </a:p>
          <a:p>
            <a:pPr>
              <a:lnSpc>
                <a:spcPct val="100000"/>
              </a:lnSpc>
            </a:pPr>
            <a:r>
              <a:rPr lang="en-US" sz="1200">
                <a:solidFill>
                  <a:srgbClr val="000000"/>
                </a:solidFill>
                <a:latin typeface="+mn-lt"/>
                <a:ea typeface="ＭＳ Ｐゴシック"/>
              </a:rPr>
              <a:t>From Wikipedia, we get this definition: [CLICK]</a:t>
            </a:r>
            <a:endParaRPr/>
          </a:p>
          <a:p>
            <a:pPr>
              <a:lnSpc>
                <a:spcPct val="100000"/>
              </a:lnSpc>
            </a:pPr>
            <a:endParaRPr/>
          </a:p>
          <a:p>
            <a:pPr>
              <a:lnSpc>
                <a:spcPct val="100000"/>
              </a:lnSpc>
            </a:pPr>
            <a:r>
              <a:rPr lang="en-US" sz="1200">
                <a:solidFill>
                  <a:srgbClr val="000000"/>
                </a:solidFill>
                <a:latin typeface="+mn-lt"/>
                <a:ea typeface="ＭＳ Ｐゴシック"/>
              </a:rPr>
              <a:t>In the fields of science, engineering, industry and statistics, </a:t>
            </a:r>
            <a:r>
              <a:rPr b="1" lang="en-US" sz="1200">
                <a:solidFill>
                  <a:srgbClr val="000000"/>
                </a:solidFill>
                <a:latin typeface="+mn-lt"/>
                <a:ea typeface="ＭＳ Ｐゴシック"/>
              </a:rPr>
              <a:t>accuracy </a:t>
            </a:r>
            <a:r>
              <a:rPr lang="en-US" sz="1200">
                <a:solidFill>
                  <a:srgbClr val="000000"/>
                </a:solidFill>
                <a:latin typeface="+mn-lt"/>
                <a:ea typeface="ＭＳ Ｐゴシック"/>
              </a:rPr>
              <a:t>is the degree of closeness of a measured or calculated quantity to its actual (true) value. </a:t>
            </a:r>
            <a:endParaRPr/>
          </a:p>
          <a:p>
            <a:pPr>
              <a:lnSpc>
                <a:spcPct val="100000"/>
              </a:lnSpc>
            </a:pPr>
            <a:endParaRPr/>
          </a:p>
          <a:p>
            <a:pPr>
              <a:lnSpc>
                <a:spcPct val="100000"/>
              </a:lnSpc>
            </a:pPr>
            <a:r>
              <a:rPr lang="en-US" sz="1200">
                <a:solidFill>
                  <a:srgbClr val="000000"/>
                </a:solidFill>
                <a:latin typeface="+mn-lt"/>
                <a:ea typeface="ＭＳ Ｐゴシック"/>
              </a:rPr>
              <a:t>Accuracy is closely related to </a:t>
            </a:r>
            <a:r>
              <a:rPr b="1" lang="en-US" sz="1200">
                <a:solidFill>
                  <a:srgbClr val="000000"/>
                </a:solidFill>
                <a:latin typeface="+mn-lt"/>
                <a:ea typeface="ＭＳ Ｐゴシック"/>
              </a:rPr>
              <a:t>precision</a:t>
            </a:r>
            <a:r>
              <a:rPr lang="en-US" sz="1200">
                <a:solidFill>
                  <a:srgbClr val="000000"/>
                </a:solidFill>
                <a:latin typeface="+mn-lt"/>
                <a:ea typeface="ＭＳ Ｐゴシック"/>
              </a:rPr>
              <a:t>, also called </a:t>
            </a:r>
            <a:r>
              <a:rPr b="1" lang="en-US" sz="1200">
                <a:solidFill>
                  <a:srgbClr val="000000"/>
                </a:solidFill>
                <a:latin typeface="+mn-lt"/>
                <a:ea typeface="ＭＳ Ｐゴシック"/>
              </a:rPr>
              <a:t>reproducibility </a:t>
            </a:r>
            <a:r>
              <a:rPr lang="en-US" sz="1200">
                <a:solidFill>
                  <a:srgbClr val="000000"/>
                </a:solidFill>
                <a:latin typeface="+mn-lt"/>
                <a:ea typeface="ＭＳ Ｐゴシック"/>
              </a:rPr>
              <a:t>or </a:t>
            </a:r>
            <a:r>
              <a:rPr b="1" lang="en-US" sz="1200">
                <a:solidFill>
                  <a:srgbClr val="000000"/>
                </a:solidFill>
                <a:latin typeface="+mn-lt"/>
                <a:ea typeface="ＭＳ Ｐゴシック"/>
              </a:rPr>
              <a:t>repeatability</a:t>
            </a:r>
            <a:r>
              <a:rPr lang="en-US" sz="1200">
                <a:solidFill>
                  <a:srgbClr val="000000"/>
                </a:solidFill>
                <a:latin typeface="+mn-lt"/>
                <a:ea typeface="ＭＳ Ｐゴシック"/>
              </a:rPr>
              <a:t>, the degree to which further measurements or calculations show the same or similar results.</a:t>
            </a:r>
            <a:endParaRPr/>
          </a:p>
          <a:p>
            <a:pPr>
              <a:lnSpc>
                <a:spcPct val="100000"/>
              </a:lnSpc>
            </a:pPr>
            <a:endParaRPr/>
          </a:p>
          <a:p>
            <a:pPr>
              <a:lnSpc>
                <a:spcPct val="100000"/>
              </a:lnSpc>
            </a:pPr>
            <a:r>
              <a:rPr lang="en-US" sz="1200">
                <a:solidFill>
                  <a:srgbClr val="000000"/>
                </a:solidFill>
                <a:latin typeface="+mn-lt"/>
                <a:ea typeface="ＭＳ Ｐゴシック"/>
              </a:rPr>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endParaRPr/>
          </a:p>
          <a:p>
            <a:pPr>
              <a:lnSpc>
                <a:spcPct val="100000"/>
              </a:lnSpc>
            </a:pPr>
            <a:endParaRPr/>
          </a:p>
          <a:p>
            <a:pPr>
              <a:lnSpc>
                <a:spcPct val="100000"/>
              </a:lnSpc>
            </a:pPr>
            <a:endParaRPr/>
          </a:p>
        </p:txBody>
      </p:sp>
      <p:sp>
        <p:nvSpPr>
          <p:cNvPr id="331" name="TextShape 2"/>
          <p:cNvSpPr txBox="1"/>
          <p:nvPr/>
        </p:nvSpPr>
        <p:spPr>
          <a:xfrm>
            <a:off x="3884760" y="8685360"/>
            <a:ext cx="2971440" cy="456840"/>
          </a:xfrm>
          <a:prstGeom prst="rect">
            <a:avLst/>
          </a:prstGeom>
        </p:spPr>
        <p:txBody>
          <a:bodyPr anchor="b"/>
          <a:p>
            <a:pPr algn="r">
              <a:lnSpc>
                <a:spcPct val="100000"/>
              </a:lnSpc>
            </a:pPr>
            <a:fld id="{FFF69C28-4D9F-444C-85B0-E1EE0282A315}" type="slidenum">
              <a:rPr lang="en-US" sz="1200">
                <a:solidFill>
                  <a:srgbClr val="000000"/>
                </a:solidFill>
                <a:latin typeface="Arial"/>
                <a:ea typeface="Arial"/>
              </a:rPr>
              <a:t>&lt;number&gt;</a:t>
            </a:fld>
            <a:endParaRPr/>
          </a:p>
        </p:txBody>
      </p:sp>
      <p:sp>
        <p:nvSpPr>
          <p:cNvPr id="332" name="TextShape 3"/>
          <p:cNvSpPr txBox="1"/>
          <p:nvPr/>
        </p:nvSpPr>
        <p:spPr>
          <a:xfrm>
            <a:off x="3884760" y="0"/>
            <a:ext cx="2971440" cy="456840"/>
          </a:xfrm>
          <a:prstGeom prst="rect">
            <a:avLst/>
          </a:prstGeom>
        </p:spPr>
        <p:txBody>
          <a:bodyPr/>
          <a:p>
            <a:endParaRPr/>
          </a:p>
        </p:txBody>
      </p:sp>
      <p:sp>
        <p:nvSpPr>
          <p:cNvPr id="333" name="TextShape 4"/>
          <p:cNvSpPr txBox="1"/>
          <p:nvPr/>
        </p:nvSpPr>
        <p:spPr>
          <a:xfrm>
            <a:off x="0" y="8685360"/>
            <a:ext cx="2971440" cy="456840"/>
          </a:xfrm>
          <a:prstGeom prst="rect">
            <a:avLst/>
          </a:prstGeom>
        </p:spPr>
        <p:txBody>
          <a:bodyPr anchor="b"/>
          <a:p>
            <a:pPr>
              <a:lnSpc>
                <a:spcPct val="100000"/>
              </a:lnSpc>
            </a:pPr>
            <a:r>
              <a:rPr lang="en-US" sz="1200">
                <a:solidFill>
                  <a:srgbClr val="000000"/>
                </a:solidFill>
                <a:latin typeface="Arial"/>
                <a:ea typeface="Arial"/>
              </a:rPr>
              <a:t>Estimating the Work</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4" name="PlaceHolder 1"/>
          <p:cNvSpPr>
            <a:spLocks noGrp="1"/>
          </p:cNvSpPr>
          <p:nvPr>
            <p:ph type="body"/>
          </p:nvPr>
        </p:nvSpPr>
        <p:spPr>
          <a:xfrm>
            <a:off x="685800" y="4343400"/>
            <a:ext cx="5486040" cy="4114440"/>
          </a:xfrm>
          <a:prstGeom prst="rect">
            <a:avLst/>
          </a:prstGeom>
        </p:spPr>
        <p:txBody>
          <a:bodyPr/>
          <a:p>
            <a:r>
              <a:rPr lang="en-US"/>
              <a:t>What is the distance from here to the airport?</a:t>
            </a:r>
            <a:endParaRPr/>
          </a:p>
          <a:p>
            <a:r>
              <a:rPr lang="en-US"/>
              <a:t>How long does it take to get there?</a:t>
            </a:r>
            <a:endParaRPr/>
          </a:p>
          <a:p>
            <a:r>
              <a:rPr lang="en-US"/>
              <a:t>Variables – traffic conditions, mode of transportation, weather – all make a huge difference in the time it takes to arrive, yet the distance remains constant.</a:t>
            </a:r>
            <a:endParaRPr/>
          </a:p>
          <a:p>
            <a:r>
              <a:rPr lang="en-US"/>
              <a:t>Same with writing software – lots of things affect how long it takes to get to “done” – what are they here? (support, interruptions, meetings, etc.).</a:t>
            </a:r>
            <a:endParaRPr/>
          </a:p>
          <a:p>
            <a:r>
              <a:rPr lang="en-US"/>
              <a:t>So we take a 2-part approach to agile estimating – relative size (effort, complexity) of each story, and how fast we can get work done.</a:t>
            </a:r>
            <a:endParaRPr/>
          </a:p>
          <a:p>
            <a:r>
              <a:rPr lang="en-US"/>
              <a:t>We will look at relative size first.</a:t>
            </a:r>
            <a:endParaRPr/>
          </a:p>
        </p:txBody>
      </p:sp>
      <p:sp>
        <p:nvSpPr>
          <p:cNvPr id="335" name="TextShape 2"/>
          <p:cNvSpPr txBox="1"/>
          <p:nvPr/>
        </p:nvSpPr>
        <p:spPr>
          <a:xfrm>
            <a:off x="3884760" y="8685360"/>
            <a:ext cx="2971440" cy="456840"/>
          </a:xfrm>
          <a:prstGeom prst="rect">
            <a:avLst/>
          </a:prstGeom>
        </p:spPr>
        <p:txBody>
          <a:bodyPr anchor="b"/>
          <a:p>
            <a:pPr algn="r">
              <a:lnSpc>
                <a:spcPct val="100000"/>
              </a:lnSpc>
            </a:pPr>
            <a:fld id="{B17FA0B0-7485-4F95-A6A6-042F37E1C41F}" type="slidenum">
              <a:rPr lang="en-US" sz="1200">
                <a:solidFill>
                  <a:srgbClr val="000000"/>
                </a:solidFill>
                <a:latin typeface="Arial"/>
                <a:ea typeface="Arial"/>
              </a:rPr>
              <a:t>&lt;number&gt;</a:t>
            </a:fld>
            <a:endParaRPr/>
          </a:p>
        </p:txBody>
      </p:sp>
      <p:sp>
        <p:nvSpPr>
          <p:cNvPr id="336" name="TextShape 3"/>
          <p:cNvSpPr txBox="1"/>
          <p:nvPr/>
        </p:nvSpPr>
        <p:spPr>
          <a:xfrm>
            <a:off x="3884760" y="0"/>
            <a:ext cx="2971440" cy="456840"/>
          </a:xfrm>
          <a:prstGeom prst="rect">
            <a:avLst/>
          </a:prstGeom>
        </p:spPr>
        <p:txBody>
          <a:bodyPr/>
          <a:p>
            <a:endParaRPr/>
          </a:p>
        </p:txBody>
      </p:sp>
      <p:sp>
        <p:nvSpPr>
          <p:cNvPr id="337" name="TextShape 4"/>
          <p:cNvSpPr txBox="1"/>
          <p:nvPr/>
        </p:nvSpPr>
        <p:spPr>
          <a:xfrm>
            <a:off x="0" y="8685360"/>
            <a:ext cx="2971440" cy="456840"/>
          </a:xfrm>
          <a:prstGeom prst="rect">
            <a:avLst/>
          </a:prstGeom>
        </p:spPr>
        <p:txBody>
          <a:bodyPr anchor="b"/>
          <a:p>
            <a:pPr>
              <a:lnSpc>
                <a:spcPct val="100000"/>
              </a:lnSpc>
            </a:pPr>
            <a:r>
              <a:rPr lang="en-US" sz="1200">
                <a:solidFill>
                  <a:srgbClr val="000000"/>
                </a:solidFill>
                <a:latin typeface="Arial"/>
                <a:ea typeface="Arial"/>
              </a:rPr>
              <a:t>Estimating the Work</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8" name="PlaceHolder 1"/>
          <p:cNvSpPr>
            <a:spLocks noGrp="1"/>
          </p:cNvSpPr>
          <p:nvPr>
            <p:ph type="body"/>
          </p:nvPr>
        </p:nvSpPr>
        <p:spPr>
          <a:xfrm>
            <a:off x="685800" y="4343400"/>
            <a:ext cx="5486040" cy="4114440"/>
          </a:xfrm>
          <a:prstGeom prst="rect">
            <a:avLst/>
          </a:prstGeom>
        </p:spPr>
        <p:txBody>
          <a:bodyPr/>
          <a:p>
            <a:r>
              <a:rPr lang="en-US"/>
              <a:t>Stuff about volume rather than speed </a:t>
            </a:r>
            <a:endParaRPr/>
          </a:p>
        </p:txBody>
      </p:sp>
      <p:sp>
        <p:nvSpPr>
          <p:cNvPr id="339" name="TextShape 2"/>
          <p:cNvSpPr txBox="1"/>
          <p:nvPr/>
        </p:nvSpPr>
        <p:spPr>
          <a:xfrm>
            <a:off x="3884760" y="0"/>
            <a:ext cx="2971440" cy="456840"/>
          </a:xfrm>
          <a:prstGeom prst="rect">
            <a:avLst/>
          </a:prstGeom>
        </p:spPr>
        <p:txBody>
          <a:bodyPr/>
          <a:p>
            <a:endParaRPr/>
          </a:p>
        </p:txBody>
      </p:sp>
      <p:sp>
        <p:nvSpPr>
          <p:cNvPr id="340" name="TextShape 3"/>
          <p:cNvSpPr txBox="1"/>
          <p:nvPr/>
        </p:nvSpPr>
        <p:spPr>
          <a:xfrm>
            <a:off x="0" y="8685360"/>
            <a:ext cx="2971440" cy="456840"/>
          </a:xfrm>
          <a:prstGeom prst="rect">
            <a:avLst/>
          </a:prstGeom>
        </p:spPr>
        <p:txBody>
          <a:bodyPr anchor="b"/>
          <a:p>
            <a:pPr>
              <a:lnSpc>
                <a:spcPct val="100000"/>
              </a:lnSpc>
            </a:pPr>
            <a:r>
              <a:rPr lang="en-US" sz="1200">
                <a:solidFill>
                  <a:srgbClr val="000000"/>
                </a:solidFill>
                <a:latin typeface="Arial"/>
                <a:ea typeface="Arial"/>
              </a:rPr>
              <a:t>Estimating the Work</a:t>
            </a:r>
            <a:endParaRPr/>
          </a:p>
        </p:txBody>
      </p:sp>
      <p:sp>
        <p:nvSpPr>
          <p:cNvPr id="341" name="TextShape 4"/>
          <p:cNvSpPr txBox="1"/>
          <p:nvPr/>
        </p:nvSpPr>
        <p:spPr>
          <a:xfrm>
            <a:off x="3884760" y="8685360"/>
            <a:ext cx="2971440" cy="456840"/>
          </a:xfrm>
          <a:prstGeom prst="rect">
            <a:avLst/>
          </a:prstGeom>
        </p:spPr>
        <p:txBody>
          <a:bodyPr anchor="b"/>
          <a:p>
            <a:pPr algn="r">
              <a:lnSpc>
                <a:spcPct val="100000"/>
              </a:lnSpc>
            </a:pPr>
            <a:fld id="{70B39FDE-140E-4BBA-B466-A0B74350E100}" type="slidenum">
              <a:rPr lang="en-US" sz="1200">
                <a:solidFill>
                  <a:srgbClr val="000000"/>
                </a:solidFill>
                <a:latin typeface="Arial"/>
                <a:ea typeface="Arial"/>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2" name="PlaceHolder 1"/>
          <p:cNvSpPr>
            <a:spLocks noGrp="1"/>
          </p:cNvSpPr>
          <p:nvPr>
            <p:ph type="body"/>
          </p:nvPr>
        </p:nvSpPr>
        <p:spPr>
          <a:xfrm>
            <a:off x="685800" y="4343400"/>
            <a:ext cx="5486040" cy="4114440"/>
          </a:xfrm>
          <a:prstGeom prst="rect">
            <a:avLst/>
          </a:prstGeom>
        </p:spPr>
        <p:txBody>
          <a:bodyPr/>
          <a:p>
            <a:pPr>
              <a:lnSpc>
                <a:spcPct val="80000"/>
              </a:lnSpc>
              <a:buFont typeface="StarSymbol"/>
              <a:buChar char=""/>
            </a:pPr>
            <a:r>
              <a:rPr lang="en-US" sz="1400">
                <a:solidFill>
                  <a:srgbClr val="000000"/>
                </a:solidFill>
                <a:latin typeface="Arial"/>
                <a:ea typeface="Arial"/>
              </a:rPr>
              <a:t>How does it work?</a:t>
            </a:r>
            <a:endParaRPr/>
          </a:p>
          <a:p>
            <a:pPr>
              <a:lnSpc>
                <a:spcPct val="80000"/>
              </a:lnSpc>
              <a:buFont typeface="StarSymbol"/>
              <a:buChar char=""/>
            </a:pPr>
            <a:r>
              <a:rPr lang="en-US" sz="1400">
                <a:solidFill>
                  <a:srgbClr val="000000"/>
                </a:solidFill>
                <a:latin typeface="Arial"/>
                <a:ea typeface="Arial"/>
              </a:rPr>
              <a:t>First the BA presents the story to the team.</a:t>
            </a:r>
            <a:endParaRPr/>
          </a:p>
          <a:p>
            <a:pPr>
              <a:lnSpc>
                <a:spcPct val="80000"/>
              </a:lnSpc>
              <a:buFont typeface="StarSymbol"/>
              <a:buChar char=""/>
            </a:pPr>
            <a:r>
              <a:rPr lang="en-US" sz="1400">
                <a:solidFill>
                  <a:srgbClr val="000000"/>
                </a:solidFill>
                <a:latin typeface="Arial"/>
                <a:ea typeface="Arial"/>
              </a:rPr>
              <a:t>Then everyone thinks about the estimate  [CLICK]</a:t>
            </a:r>
            <a:endParaRPr/>
          </a:p>
          <a:p>
            <a:pPr>
              <a:lnSpc>
                <a:spcPct val="80000"/>
              </a:lnSpc>
              <a:buFont typeface="StarSymbol"/>
              <a:buChar char=""/>
            </a:pPr>
            <a:r>
              <a:rPr lang="en-US" sz="1400">
                <a:solidFill>
                  <a:srgbClr val="000000"/>
                </a:solidFill>
                <a:latin typeface="Arial"/>
                <a:ea typeface="Arial"/>
              </a:rPr>
              <a:t>Then everyone throws their estimate at the same time</a:t>
            </a:r>
            <a:endParaRPr/>
          </a:p>
          <a:p>
            <a:pPr>
              <a:lnSpc>
                <a:spcPct val="80000"/>
              </a:lnSpc>
              <a:buFont typeface="StarSymbol"/>
              <a:buChar char=""/>
            </a:pPr>
            <a:r>
              <a:rPr lang="en-US" sz="1400">
                <a:solidFill>
                  <a:srgbClr val="000000"/>
                </a:solidFill>
                <a:latin typeface="Arial"/>
                <a:ea typeface="Arial"/>
              </a:rPr>
              <a:t>No one is influenced by anyone else [CLICK]</a:t>
            </a:r>
            <a:endParaRPr/>
          </a:p>
          <a:p>
            <a:pPr>
              <a:lnSpc>
                <a:spcPct val="80000"/>
              </a:lnSpc>
              <a:buFont typeface="StarSymbol"/>
              <a:buChar char=""/>
            </a:pPr>
            <a:r>
              <a:rPr lang="en-US" sz="1400">
                <a:solidFill>
                  <a:srgbClr val="000000"/>
                </a:solidFill>
                <a:latin typeface="Arial"/>
                <a:ea typeface="Arial"/>
              </a:rPr>
              <a:t>There may be outliers [CLICK]</a:t>
            </a:r>
            <a:endParaRPr/>
          </a:p>
          <a:p>
            <a:pPr>
              <a:lnSpc>
                <a:spcPct val="80000"/>
              </a:lnSpc>
              <a:buFont typeface="StarSymbol"/>
              <a:buChar char=""/>
            </a:pPr>
            <a:r>
              <a:rPr lang="en-US" sz="1400">
                <a:solidFill>
                  <a:srgbClr val="000000"/>
                </a:solidFill>
                <a:latin typeface="Arial"/>
                <a:ea typeface="Arial"/>
              </a:rPr>
              <a:t>There is discussion about the outliers  [CLICK]</a:t>
            </a:r>
            <a:endParaRPr/>
          </a:p>
          <a:p>
            <a:pPr>
              <a:lnSpc>
                <a:spcPct val="80000"/>
              </a:lnSpc>
              <a:buFont typeface="StarSymbol"/>
              <a:buChar char=""/>
            </a:pPr>
            <a:r>
              <a:rPr lang="en-US" sz="1400">
                <a:solidFill>
                  <a:srgbClr val="000000"/>
                </a:solidFill>
                <a:latin typeface="Arial"/>
                <a:ea typeface="Arial"/>
              </a:rPr>
              <a:t>Everyone re-thinks [CLICK]</a:t>
            </a:r>
            <a:endParaRPr/>
          </a:p>
          <a:p>
            <a:pPr>
              <a:lnSpc>
                <a:spcPct val="80000"/>
              </a:lnSpc>
              <a:buFont typeface="StarSymbol"/>
              <a:buChar char=""/>
            </a:pPr>
            <a:r>
              <a:rPr lang="en-US" sz="1400">
                <a:solidFill>
                  <a:srgbClr val="000000"/>
                </a:solidFill>
                <a:latin typeface="Arial"/>
                <a:ea typeface="Arial"/>
              </a:rPr>
              <a:t>Then re-throw </a:t>
            </a:r>
            <a:endParaRPr/>
          </a:p>
          <a:p>
            <a:pPr>
              <a:lnSpc>
                <a:spcPct val="80000"/>
              </a:lnSpc>
              <a:buFont typeface="StarSymbol"/>
              <a:buChar char=""/>
            </a:pPr>
            <a:r>
              <a:rPr lang="en-US" sz="1400">
                <a:solidFill>
                  <a:srgbClr val="000000"/>
                </a:solidFill>
                <a:latin typeface="Arial"/>
                <a:ea typeface="Arial"/>
              </a:rPr>
              <a:t>Sometimes necessary, sometimes not</a:t>
            </a:r>
            <a:endParaRPr/>
          </a:p>
          <a:p>
            <a:pPr>
              <a:lnSpc>
                <a:spcPct val="80000"/>
              </a:lnSpc>
            </a:pPr>
            <a:endParaRPr/>
          </a:p>
          <a:p>
            <a:pPr>
              <a:lnSpc>
                <a:spcPct val="80000"/>
              </a:lnSpc>
            </a:pPr>
            <a:endParaRPr/>
          </a:p>
          <a:p>
            <a:pPr>
              <a:lnSpc>
                <a:spcPct val="80000"/>
              </a:lnSpc>
            </a:pPr>
            <a:r>
              <a:rPr lang="en-US" sz="1400">
                <a:solidFill>
                  <a:srgbClr val="000000"/>
                </a:solidFill>
                <a:latin typeface="Arial"/>
                <a:ea typeface="Arial"/>
              </a:rPr>
              <a:t>----------------------------------------------------------------------------------------------------------------</a:t>
            </a:r>
            <a:endParaRPr/>
          </a:p>
          <a:p>
            <a:pPr>
              <a:lnSpc>
                <a:spcPct val="80000"/>
              </a:lnSpc>
            </a:pPr>
            <a:r>
              <a:rPr lang="en-US" sz="1400">
                <a:solidFill>
                  <a:srgbClr val="000000"/>
                </a:solidFill>
                <a:latin typeface="Arial"/>
                <a:ea typeface="Arial"/>
              </a:rPr>
              <a:t>Let’s look at how it’s done…</a:t>
            </a:r>
            <a:endParaRPr/>
          </a:p>
          <a:p>
            <a:pPr>
              <a:lnSpc>
                <a:spcPct val="80000"/>
              </a:lnSpc>
            </a:pPr>
            <a:endParaRPr/>
          </a:p>
          <a:p>
            <a:pPr>
              <a:lnSpc>
                <a:spcPct val="80000"/>
              </a:lnSpc>
            </a:pPr>
            <a:r>
              <a:rPr lang="en-US" sz="1400">
                <a:solidFill>
                  <a:srgbClr val="000000"/>
                </a:solidFill>
                <a:latin typeface="Arial"/>
                <a:ea typeface="Arial"/>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endParaRPr/>
          </a:p>
          <a:p>
            <a:pPr>
              <a:lnSpc>
                <a:spcPct val="80000"/>
              </a:lnSpc>
            </a:pPr>
            <a:endParaRPr/>
          </a:p>
          <a:p>
            <a:pPr>
              <a:lnSpc>
                <a:spcPct val="80000"/>
              </a:lnSpc>
            </a:pPr>
            <a:r>
              <a:rPr lang="en-US" sz="1400">
                <a:solidFill>
                  <a:srgbClr val="000000"/>
                </a:solidFill>
                <a:latin typeface="Arial"/>
                <a:ea typeface="Arial"/>
              </a:rPr>
              <a:t>As a group, [CLICK] team members reveal their estimates – the numbers they have chosen, that is.  Revealing all at once prevents any team member from being influenced by another team member’s estimate.</a:t>
            </a:r>
            <a:endParaRPr/>
          </a:p>
          <a:p>
            <a:pPr>
              <a:lnSpc>
                <a:spcPct val="80000"/>
              </a:lnSpc>
            </a:pPr>
            <a:endParaRPr/>
          </a:p>
          <a:p>
            <a:pPr>
              <a:lnSpc>
                <a:spcPct val="80000"/>
              </a:lnSpc>
            </a:pPr>
            <a:r>
              <a:rPr lang="en-US" sz="1400">
                <a:solidFill>
                  <a:srgbClr val="000000"/>
                </a:solidFill>
                <a:latin typeface="Arial"/>
                <a:ea typeface="Arial"/>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endParaRPr/>
          </a:p>
          <a:p>
            <a:pPr>
              <a:lnSpc>
                <a:spcPct val="80000"/>
              </a:lnSpc>
            </a:pPr>
            <a:endParaRPr/>
          </a:p>
          <a:p>
            <a:pPr>
              <a:lnSpc>
                <a:spcPct val="80000"/>
              </a:lnSpc>
            </a:pPr>
            <a:r>
              <a:rPr lang="en-US" sz="1400">
                <a:solidFill>
                  <a:srgbClr val="000000"/>
                </a:solidFill>
                <a:latin typeface="Arial"/>
                <a:ea typeface="Arial"/>
              </a:rPr>
              <a:t>Regardless, after discussing things, the team [CLICK] estimates again. If it takes more than three rounds of estimating, there’s a smell that needs to be addressed. The story may need to be rewritten or more analysis may need to be done.</a:t>
            </a:r>
            <a:endParaRPr/>
          </a:p>
          <a:p>
            <a:pPr>
              <a:lnSpc>
                <a:spcPct val="80000"/>
              </a:lnSpc>
            </a:pPr>
            <a:endParaRPr/>
          </a:p>
          <a:p>
            <a:pPr>
              <a:lnSpc>
                <a:spcPct val="80000"/>
              </a:lnSpc>
            </a:pPr>
            <a:r>
              <a:rPr lang="en-US" sz="1400">
                <a:solidFill>
                  <a:srgbClr val="000000"/>
                </a:solidFill>
                <a:latin typeface="Arial"/>
                <a:ea typeface="Arial"/>
              </a:rPr>
              <a:t>Of course, sometimes the people who have thrown the outliers will agree to change their estimates without another round of estimating, once they understand the thinking of their teammates. In this case, no additional rounds of Planning Poker are needed for that story.</a:t>
            </a:r>
            <a:endParaRPr/>
          </a:p>
        </p:txBody>
      </p:sp>
      <p:sp>
        <p:nvSpPr>
          <p:cNvPr id="343" name="TextShape 2"/>
          <p:cNvSpPr txBox="1"/>
          <p:nvPr/>
        </p:nvSpPr>
        <p:spPr>
          <a:xfrm>
            <a:off x="3884760" y="0"/>
            <a:ext cx="2971440" cy="456840"/>
          </a:xfrm>
          <a:prstGeom prst="rect">
            <a:avLst/>
          </a:prstGeom>
        </p:spPr>
        <p:txBody>
          <a:bodyPr/>
          <a:p>
            <a:endParaRPr/>
          </a:p>
        </p:txBody>
      </p:sp>
      <p:sp>
        <p:nvSpPr>
          <p:cNvPr id="344" name="TextShape 3"/>
          <p:cNvSpPr txBox="1"/>
          <p:nvPr/>
        </p:nvSpPr>
        <p:spPr>
          <a:xfrm>
            <a:off x="0" y="8685360"/>
            <a:ext cx="2971440" cy="456840"/>
          </a:xfrm>
          <a:prstGeom prst="rect">
            <a:avLst/>
          </a:prstGeom>
        </p:spPr>
        <p:txBody>
          <a:bodyPr anchor="b"/>
          <a:p>
            <a:pPr>
              <a:lnSpc>
                <a:spcPct val="100000"/>
              </a:lnSpc>
            </a:pPr>
            <a:r>
              <a:rPr lang="en-US" sz="1200">
                <a:solidFill>
                  <a:srgbClr val="000000"/>
                </a:solidFill>
                <a:latin typeface="Arial"/>
                <a:ea typeface="Arial"/>
              </a:rPr>
              <a:t>Estimating the Work</a:t>
            </a:r>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5" name="PlaceHolder 1"/>
          <p:cNvSpPr>
            <a:spLocks noGrp="1"/>
          </p:cNvSpPr>
          <p:nvPr>
            <p:ph type="body"/>
          </p:nvPr>
        </p:nvSpPr>
        <p:spPr>
          <a:xfrm>
            <a:off x="685800" y="4343400"/>
            <a:ext cx="5486040" cy="4114440"/>
          </a:xfrm>
          <a:prstGeom prst="rect">
            <a:avLst/>
          </a:prstGeom>
        </p:spPr>
        <p:txBody>
          <a:bodyPr/>
          <a:p>
            <a:pPr>
              <a:lnSpc>
                <a:spcPct val="80000"/>
              </a:lnSpc>
            </a:pPr>
            <a:r>
              <a:rPr lang="en-US" sz="300">
                <a:solidFill>
                  <a:srgbClr val="000000"/>
                </a:solidFill>
                <a:latin typeface="Arial"/>
                <a:ea typeface="Arial"/>
              </a:rPr>
              <a:t>This variation is one that we have used. We throw 1, 2, or 3 as valid estimates. 5 is NOT a valid estimate and means “I have no idea”. If someone throws that then we need to have a conversation.</a:t>
            </a:r>
            <a:endParaRPr/>
          </a:p>
          <a:p>
            <a:pPr>
              <a:lnSpc>
                <a:spcPct val="80000"/>
              </a:lnSpc>
            </a:pPr>
            <a:endParaRPr/>
          </a:p>
          <a:p>
            <a:pPr>
              <a:lnSpc>
                <a:spcPct val="80000"/>
              </a:lnSpc>
            </a:pPr>
            <a:r>
              <a:rPr lang="en-US" sz="300">
                <a:solidFill>
                  <a:srgbClr val="000000"/>
                </a:solidFill>
                <a:latin typeface="Arial"/>
                <a:ea typeface="Arial"/>
              </a:rPr>
              <a:t>Teams may have their own variations on this. Sometimes people can abstain by throwing “rock” (a fist).</a:t>
            </a:r>
            <a:endParaRPr/>
          </a:p>
          <a:p>
            <a:pPr>
              <a:lnSpc>
                <a:spcPct val="80000"/>
              </a:lnSpc>
            </a:pPr>
            <a:endParaRPr/>
          </a:p>
          <a:p>
            <a:pPr>
              <a:lnSpc>
                <a:spcPct val="80000"/>
              </a:lnSpc>
            </a:pPr>
            <a:r>
              <a:rPr lang="en-US" sz="300">
                <a:solidFill>
                  <a:srgbClr val="000000"/>
                </a:solidFill>
                <a:latin typeface="Arial"/>
                <a:ea typeface="Arial"/>
              </a:rPr>
              <a:t>Note: demonstrate to them the counting in strategy you will use! “One, two, three, throw!”</a:t>
            </a:r>
            <a:endParaRPr/>
          </a:p>
          <a:p>
            <a:pPr>
              <a:lnSpc>
                <a:spcPct val="80000"/>
              </a:lnSpc>
            </a:pPr>
            <a:endParaRPr/>
          </a:p>
          <a:p>
            <a:pPr>
              <a:lnSpc>
                <a:spcPct val="80000"/>
              </a:lnSpc>
            </a:pPr>
            <a:r>
              <a:rPr lang="en-US" sz="300">
                <a:solidFill>
                  <a:srgbClr val="000000"/>
                </a:solidFill>
                <a:latin typeface="Arial"/>
                <a:ea typeface="Arial"/>
              </a:rPr>
              <a:t>From Martin Fowler’s website: </a:t>
            </a:r>
            <a:r>
              <a:rPr lang="en-US" sz="800">
                <a:solidFill>
                  <a:srgbClr val="000000"/>
                </a:solidFill>
                <a:latin typeface="Arial"/>
                <a:ea typeface="Arial"/>
              </a:rPr>
              <a:t>http://martinfowler.com/bliki/ThrownEstimate.html</a:t>
            </a:r>
            <a:endParaRPr/>
          </a:p>
          <a:p>
            <a:pPr>
              <a:lnSpc>
                <a:spcPct val="80000"/>
              </a:lnSpc>
            </a:pPr>
            <a:endParaRPr/>
          </a:p>
        </p:txBody>
      </p:sp>
      <p:sp>
        <p:nvSpPr>
          <p:cNvPr id="346" name="TextShape 2"/>
          <p:cNvSpPr txBox="1"/>
          <p:nvPr/>
        </p:nvSpPr>
        <p:spPr>
          <a:xfrm>
            <a:off x="3884760" y="0"/>
            <a:ext cx="2971440" cy="456840"/>
          </a:xfrm>
          <a:prstGeom prst="rect">
            <a:avLst/>
          </a:prstGeom>
        </p:spPr>
        <p:txBody>
          <a:bodyPr/>
          <a:p>
            <a:endParaRPr/>
          </a:p>
        </p:txBody>
      </p:sp>
      <p:sp>
        <p:nvSpPr>
          <p:cNvPr id="347" name="TextShape 3"/>
          <p:cNvSpPr txBox="1"/>
          <p:nvPr/>
        </p:nvSpPr>
        <p:spPr>
          <a:xfrm>
            <a:off x="0" y="8685360"/>
            <a:ext cx="2971440" cy="456840"/>
          </a:xfrm>
          <a:prstGeom prst="rect">
            <a:avLst/>
          </a:prstGeom>
        </p:spPr>
        <p:txBody>
          <a:bodyPr anchor="b"/>
          <a:p>
            <a:pPr>
              <a:lnSpc>
                <a:spcPct val="100000"/>
              </a:lnSpc>
            </a:pPr>
            <a:r>
              <a:rPr lang="en-US" sz="1200">
                <a:solidFill>
                  <a:srgbClr val="000000"/>
                </a:solidFill>
                <a:latin typeface="Arial"/>
                <a:ea typeface="Arial"/>
              </a:rPr>
              <a:t>Estimating the Work</a:t>
            </a:r>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8" name="PlaceHolder 1"/>
          <p:cNvSpPr>
            <a:spLocks noGrp="1"/>
          </p:cNvSpPr>
          <p:nvPr>
            <p:ph type="body"/>
          </p:nvPr>
        </p:nvSpPr>
        <p:spPr>
          <a:xfrm>
            <a:off x="685800" y="4343400"/>
            <a:ext cx="5486040" cy="4114440"/>
          </a:xfrm>
          <a:prstGeom prst="rect">
            <a:avLst/>
          </a:prstGeom>
        </p:spPr>
        <p:txBody>
          <a:bodyPr/>
          <a:p>
            <a:endParaRPr/>
          </a:p>
          <a:p>
            <a:r>
              <a:rPr lang="en-US"/>
              <a:t>Low: 1min</a:t>
            </a:r>
            <a:endParaRPr/>
          </a:p>
          <a:p>
            <a:r>
              <a:rPr lang="en-US"/>
              <a:t>High: 3min</a:t>
            </a:r>
            <a:endParaRPr/>
          </a:p>
        </p:txBody>
      </p:sp>
      <p:sp>
        <p:nvSpPr>
          <p:cNvPr id="349" name="TextShape 2"/>
          <p:cNvSpPr txBox="1"/>
          <p:nvPr/>
        </p:nvSpPr>
        <p:spPr>
          <a:xfrm>
            <a:off x="3884760" y="8685360"/>
            <a:ext cx="2971440" cy="456840"/>
          </a:xfrm>
          <a:prstGeom prst="rect">
            <a:avLst/>
          </a:prstGeom>
        </p:spPr>
        <p:txBody>
          <a:bodyPr anchor="b"/>
          <a:p>
            <a:pPr algn="r">
              <a:lnSpc>
                <a:spcPct val="100000"/>
              </a:lnSpc>
            </a:pPr>
            <a:fld id="{1989B6BC-54D3-4D30-B183-5F4B4BA5880D}" type="slidenum">
              <a:rPr lang="en-US" sz="1200">
                <a:solidFill>
                  <a:srgbClr val="000000"/>
                </a:solidFill>
                <a:latin typeface="Arial"/>
                <a:ea typeface="Arial"/>
              </a:rPr>
              <a:t>&lt;number&gt;</a:t>
            </a:fld>
            <a:endParaRPr/>
          </a:p>
        </p:txBody>
      </p:sp>
      <p:sp>
        <p:nvSpPr>
          <p:cNvPr id="350" name="TextShape 3"/>
          <p:cNvSpPr txBox="1"/>
          <p:nvPr/>
        </p:nvSpPr>
        <p:spPr>
          <a:xfrm>
            <a:off x="3884760" y="0"/>
            <a:ext cx="2971440" cy="456840"/>
          </a:xfrm>
          <a:prstGeom prst="rect">
            <a:avLst/>
          </a:prstGeom>
        </p:spPr>
        <p:txBody>
          <a:bodyPr/>
          <a:p>
            <a:endParaRPr/>
          </a:p>
        </p:txBody>
      </p:sp>
      <p:sp>
        <p:nvSpPr>
          <p:cNvPr id="351" name="TextShape 4"/>
          <p:cNvSpPr txBox="1"/>
          <p:nvPr/>
        </p:nvSpPr>
        <p:spPr>
          <a:xfrm>
            <a:off x="0" y="8685360"/>
            <a:ext cx="2971440" cy="456840"/>
          </a:xfrm>
          <a:prstGeom prst="rect">
            <a:avLst/>
          </a:prstGeom>
        </p:spPr>
        <p:txBody>
          <a:bodyPr anchor="b"/>
          <a:p>
            <a:pPr>
              <a:lnSpc>
                <a:spcPct val="100000"/>
              </a:lnSpc>
            </a:pPr>
            <a:r>
              <a:rPr lang="en-US" sz="1200">
                <a:solidFill>
                  <a:srgbClr val="000000"/>
                </a:solidFill>
                <a:latin typeface="Arial"/>
                <a:ea typeface="Arial"/>
              </a:rPr>
              <a:t>Estimating the Work</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0.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26"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27"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29"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30"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31"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32"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34"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35" name="PlaceHolder 3"/>
          <p:cNvSpPr>
            <a:spLocks noGrp="1"/>
          </p:cNvSpPr>
          <p:nvPr>
            <p:ph type="body"/>
          </p:nvPr>
        </p:nvSpPr>
        <p:spPr>
          <a:xfrm>
            <a:off x="4673520" y="1604520"/>
            <a:ext cx="4015440" cy="1896840"/>
          </a:xfrm>
          <a:prstGeom prst="rect">
            <a:avLst/>
          </a:prstGeom>
        </p:spPr>
        <p:txBody>
          <a:bodyPr bIns="0" lIns="0" rIns="0" tIns="0" wrap="none"/>
          <a:p>
            <a:endParaRPr/>
          </a:p>
        </p:txBody>
      </p:sp>
      <p:pic>
        <p:nvPicPr>
          <p:cNvPr descr="" id="36" name=""/>
          <p:cNvPicPr/>
          <p:nvPr/>
        </p:nvPicPr>
        <p:blipFill>
          <a:blip r:embed="rId2"/>
          <a:stretch>
            <a:fillRect/>
          </a:stretch>
        </p:blipFill>
        <p:spPr>
          <a:xfrm>
            <a:off x="5492160" y="3681360"/>
            <a:ext cx="2378160" cy="1896840"/>
          </a:xfrm>
          <a:prstGeom prst="rect">
            <a:avLst/>
          </a:prstGeom>
          <a:ln>
            <a:noFill/>
          </a:ln>
        </p:spPr>
      </p:pic>
      <p:pic>
        <p:nvPicPr>
          <p:cNvPr descr="" id="37" name=""/>
          <p:cNvPicPr/>
          <p:nvPr/>
        </p:nvPicPr>
        <p:blipFill>
          <a:blip r:embed="rId3"/>
          <a:stretch>
            <a:fillRect/>
          </a:stretch>
        </p:blipFill>
        <p:spPr>
          <a:xfrm>
            <a:off x="1275840" y="3681360"/>
            <a:ext cx="2378160" cy="18968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43"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45"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47"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48"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85800" y="2130480"/>
            <a:ext cx="7772040" cy="345132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52"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53"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54"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5"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56"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57"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58"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60"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61"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62"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64"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65"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67"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68"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69"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70"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72"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73" name="PlaceHolder 3"/>
          <p:cNvSpPr>
            <a:spLocks noGrp="1"/>
          </p:cNvSpPr>
          <p:nvPr>
            <p:ph type="body"/>
          </p:nvPr>
        </p:nvSpPr>
        <p:spPr>
          <a:xfrm>
            <a:off x="4673520" y="1604520"/>
            <a:ext cx="4015440" cy="1896840"/>
          </a:xfrm>
          <a:prstGeom prst="rect">
            <a:avLst/>
          </a:prstGeom>
        </p:spPr>
        <p:txBody>
          <a:bodyPr bIns="0" lIns="0" rIns="0" tIns="0" wrap="none"/>
          <a:p>
            <a:endParaRPr/>
          </a:p>
        </p:txBody>
      </p:sp>
      <p:pic>
        <p:nvPicPr>
          <p:cNvPr descr="" id="74" name=""/>
          <p:cNvPicPr/>
          <p:nvPr/>
        </p:nvPicPr>
        <p:blipFill>
          <a:blip r:embed="rId2"/>
          <a:stretch>
            <a:fillRect/>
          </a:stretch>
        </p:blipFill>
        <p:spPr>
          <a:xfrm>
            <a:off x="5492160" y="3681360"/>
            <a:ext cx="2378160" cy="1896840"/>
          </a:xfrm>
          <a:prstGeom prst="rect">
            <a:avLst/>
          </a:prstGeom>
          <a:ln>
            <a:noFill/>
          </a:ln>
        </p:spPr>
      </p:pic>
      <p:pic>
        <p:nvPicPr>
          <p:cNvPr descr="" id="75" name=""/>
          <p:cNvPicPr/>
          <p:nvPr/>
        </p:nvPicPr>
        <p:blipFill>
          <a:blip r:embed="rId3"/>
          <a:stretch>
            <a:fillRect/>
          </a:stretch>
        </p:blipFill>
        <p:spPr>
          <a:xfrm>
            <a:off x="1275840" y="3681360"/>
            <a:ext cx="2378160" cy="18968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81"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83"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85"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86"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7"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685800" y="2130480"/>
            <a:ext cx="7772040" cy="345132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90"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91"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92"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94"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95"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96"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98"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99"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00"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02"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103"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05"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06"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07"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108"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10"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11" name="PlaceHolder 3"/>
          <p:cNvSpPr>
            <a:spLocks noGrp="1"/>
          </p:cNvSpPr>
          <p:nvPr>
            <p:ph type="body"/>
          </p:nvPr>
        </p:nvSpPr>
        <p:spPr>
          <a:xfrm>
            <a:off x="4673520" y="1604520"/>
            <a:ext cx="4015440" cy="1896840"/>
          </a:xfrm>
          <a:prstGeom prst="rect">
            <a:avLst/>
          </a:prstGeom>
        </p:spPr>
        <p:txBody>
          <a:bodyPr bIns="0" lIns="0" rIns="0" tIns="0" wrap="none"/>
          <a:p>
            <a:endParaRPr/>
          </a:p>
        </p:txBody>
      </p:sp>
      <p:pic>
        <p:nvPicPr>
          <p:cNvPr descr="" id="112" name=""/>
          <p:cNvPicPr/>
          <p:nvPr/>
        </p:nvPicPr>
        <p:blipFill>
          <a:blip r:embed="rId2"/>
          <a:stretch>
            <a:fillRect/>
          </a:stretch>
        </p:blipFill>
        <p:spPr>
          <a:xfrm>
            <a:off x="5492160" y="3681360"/>
            <a:ext cx="2378160" cy="1896840"/>
          </a:xfrm>
          <a:prstGeom prst="rect">
            <a:avLst/>
          </a:prstGeom>
          <a:ln>
            <a:noFill/>
          </a:ln>
        </p:spPr>
      </p:pic>
      <p:pic>
        <p:nvPicPr>
          <p:cNvPr descr="" id="113" name=""/>
          <p:cNvPicPr/>
          <p:nvPr/>
        </p:nvPicPr>
        <p:blipFill>
          <a:blip r:embed="rId3"/>
          <a:stretch>
            <a:fillRect/>
          </a:stretch>
        </p:blipFill>
        <p:spPr>
          <a:xfrm>
            <a:off x="1275840" y="3681360"/>
            <a:ext cx="2378160" cy="189684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21"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23"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9"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0"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25"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26"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685800" y="2130480"/>
            <a:ext cx="7772040" cy="3451320"/>
          </a:xfrm>
          <a:prstGeom prst="rect">
            <a:avLst/>
          </a:prstGeom>
        </p:spPr>
        <p:txBody>
          <a:bodyPr anchor="ctr" bIns="0" lIns="0" rIns="0" tIns="0" wrap="none"/>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30"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31"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132"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34"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35"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36"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38"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39"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40"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42"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143"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45"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46"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47"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148"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50"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51" name="PlaceHolder 3"/>
          <p:cNvSpPr>
            <a:spLocks noGrp="1"/>
          </p:cNvSpPr>
          <p:nvPr>
            <p:ph type="body"/>
          </p:nvPr>
        </p:nvSpPr>
        <p:spPr>
          <a:xfrm>
            <a:off x="4673520" y="1604520"/>
            <a:ext cx="4015440" cy="1896840"/>
          </a:xfrm>
          <a:prstGeom prst="rect">
            <a:avLst/>
          </a:prstGeom>
        </p:spPr>
        <p:txBody>
          <a:bodyPr bIns="0" lIns="0" rIns="0" tIns="0" wrap="none"/>
          <a:p>
            <a:endParaRPr/>
          </a:p>
        </p:txBody>
      </p:sp>
      <p:pic>
        <p:nvPicPr>
          <p:cNvPr descr="" id="152" name=""/>
          <p:cNvPicPr/>
          <p:nvPr/>
        </p:nvPicPr>
        <p:blipFill>
          <a:blip r:embed="rId2"/>
          <a:stretch>
            <a:fillRect/>
          </a:stretch>
        </p:blipFill>
        <p:spPr>
          <a:xfrm>
            <a:off x="5492160" y="3681360"/>
            <a:ext cx="2378160" cy="1896840"/>
          </a:xfrm>
          <a:prstGeom prst="rect">
            <a:avLst/>
          </a:prstGeom>
          <a:ln>
            <a:noFill/>
          </a:ln>
        </p:spPr>
      </p:pic>
      <p:pic>
        <p:nvPicPr>
          <p:cNvPr descr="" id="153" name=""/>
          <p:cNvPicPr/>
          <p:nvPr/>
        </p:nvPicPr>
        <p:blipFill>
          <a:blip r:embed="rId3"/>
          <a:stretch>
            <a:fillRect/>
          </a:stretch>
        </p:blipFill>
        <p:spPr>
          <a:xfrm>
            <a:off x="1275840" y="3681360"/>
            <a:ext cx="2378160" cy="189684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59"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61"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63"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64"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685800" y="2130480"/>
            <a:ext cx="7772040" cy="3451320"/>
          </a:xfrm>
          <a:prstGeom prst="rect">
            <a:avLst/>
          </a:prstGeom>
        </p:spPr>
        <p:txBody>
          <a:bodyPr anchor="ctr" bIns="0" lIns="0" rIns="0" tIns="0" wrap="none"/>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68"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69"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170"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72"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73"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74"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76"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77"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78"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80"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181"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83"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84"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85"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186"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85800" y="2130480"/>
            <a:ext cx="7772040" cy="3451320"/>
          </a:xfrm>
          <a:prstGeom prst="rect">
            <a:avLst/>
          </a:prstGeom>
        </p:spPr>
        <p:txBody>
          <a:bodyPr anchor="ctr" bIns="0" lIns="0" rIns="0" tIns="0" wrap="none"/>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88"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89" name="PlaceHolder 3"/>
          <p:cNvSpPr>
            <a:spLocks noGrp="1"/>
          </p:cNvSpPr>
          <p:nvPr>
            <p:ph type="body"/>
          </p:nvPr>
        </p:nvSpPr>
        <p:spPr>
          <a:xfrm>
            <a:off x="4673520" y="1604520"/>
            <a:ext cx="4015440" cy="1896840"/>
          </a:xfrm>
          <a:prstGeom prst="rect">
            <a:avLst/>
          </a:prstGeom>
        </p:spPr>
        <p:txBody>
          <a:bodyPr bIns="0" lIns="0" rIns="0" tIns="0" wrap="none"/>
          <a:p>
            <a:endParaRPr/>
          </a:p>
        </p:txBody>
      </p:sp>
      <p:pic>
        <p:nvPicPr>
          <p:cNvPr descr="" id="190" name=""/>
          <p:cNvPicPr/>
          <p:nvPr/>
        </p:nvPicPr>
        <p:blipFill>
          <a:blip r:embed="rId2"/>
          <a:stretch>
            <a:fillRect/>
          </a:stretch>
        </p:blipFill>
        <p:spPr>
          <a:xfrm>
            <a:off x="5492160" y="3681360"/>
            <a:ext cx="2378160" cy="1896840"/>
          </a:xfrm>
          <a:prstGeom prst="rect">
            <a:avLst/>
          </a:prstGeom>
          <a:ln>
            <a:noFill/>
          </a:ln>
        </p:spPr>
      </p:pic>
      <p:pic>
        <p:nvPicPr>
          <p:cNvPr descr="" id="191" name=""/>
          <p:cNvPicPr/>
          <p:nvPr/>
        </p:nvPicPr>
        <p:blipFill>
          <a:blip r:embed="rId3"/>
          <a:stretch>
            <a:fillRect/>
          </a:stretch>
        </p:blipFill>
        <p:spPr>
          <a:xfrm>
            <a:off x="1275840" y="3681360"/>
            <a:ext cx="2378160" cy="189684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4"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5"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16"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18"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9"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20"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85800" y="2130480"/>
            <a:ext cx="7772040" cy="1469880"/>
          </a:xfrm>
          <a:prstGeom prst="rect">
            <a:avLst/>
          </a:prstGeom>
        </p:spPr>
        <p:txBody>
          <a:bodyPr anchor="ctr" bIns="0" lIns="0" rIns="0" tIns="0" wrap="none"/>
          <a:p>
            <a:endParaRPr/>
          </a:p>
        </p:txBody>
      </p:sp>
      <p:sp>
        <p:nvSpPr>
          <p:cNvPr id="22"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23"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24"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descr="" id="0" name="Picture 3"/>
          <p:cNvPicPr/>
          <p:nvPr/>
        </p:nvPicPr>
        <p:blipFill>
          <a:blip r:embed="rId2"/>
          <a:stretch>
            <a:fillRect/>
          </a:stretch>
        </p:blipFill>
        <p:spPr>
          <a:xfrm>
            <a:off x="7670880" y="6505200"/>
            <a:ext cx="1015560" cy="190080"/>
          </a:xfrm>
          <a:prstGeom prst="rect">
            <a:avLst/>
          </a:prstGeom>
          <a:ln>
            <a:noFill/>
          </a:ln>
        </p:spPr>
      </p:pic>
      <p:pic>
        <p:nvPicPr>
          <p:cNvPr descr="" id="1" name="Picture 4"/>
          <p:cNvPicPr/>
          <p:nvPr/>
        </p:nvPicPr>
        <p:blipFill>
          <a:blip r:embed="rId3"/>
          <a:stretch>
            <a:fillRect/>
          </a:stretch>
        </p:blipFill>
        <p:spPr>
          <a:xfrm>
            <a:off x="457200" y="6477120"/>
            <a:ext cx="1682280" cy="261720"/>
          </a:xfrm>
          <a:prstGeom prst="rect">
            <a:avLst/>
          </a:prstGeom>
          <a:ln>
            <a:noFill/>
          </a:ln>
        </p:spPr>
      </p:pic>
      <p:sp>
        <p:nvSpPr>
          <p:cNvPr id="2"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Click to edit the title text formatClick to edit Master title style</a:t>
            </a:r>
            <a:endParaRPr/>
          </a:p>
        </p:txBody>
      </p:sp>
      <p:sp>
        <p:nvSpPr>
          <p:cNvPr id="3" name="PlaceHolder 2"/>
          <p:cNvSpPr>
            <a:spLocks noGrp="1"/>
          </p:cNvSpPr>
          <p:nvPr>
            <p:ph type="body"/>
          </p:nvPr>
        </p:nvSpPr>
        <p:spPr>
          <a:xfrm>
            <a:off x="457200" y="1604520"/>
            <a:ext cx="8229240" cy="397728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descr="" id="38" name="Picture 3"/>
          <p:cNvPicPr/>
          <p:nvPr/>
        </p:nvPicPr>
        <p:blipFill>
          <a:blip r:embed="rId2"/>
          <a:stretch>
            <a:fillRect/>
          </a:stretch>
        </p:blipFill>
        <p:spPr>
          <a:xfrm>
            <a:off x="7670880" y="6505200"/>
            <a:ext cx="1015560" cy="190080"/>
          </a:xfrm>
          <a:prstGeom prst="rect">
            <a:avLst/>
          </a:prstGeom>
          <a:ln>
            <a:noFill/>
          </a:ln>
        </p:spPr>
      </p:pic>
      <p:pic>
        <p:nvPicPr>
          <p:cNvPr descr="" id="39" name="Picture 4"/>
          <p:cNvPicPr/>
          <p:nvPr/>
        </p:nvPicPr>
        <p:blipFill>
          <a:blip r:embed="rId3"/>
          <a:stretch>
            <a:fillRect/>
          </a:stretch>
        </p:blipFill>
        <p:spPr>
          <a:xfrm>
            <a:off x="457200" y="6477120"/>
            <a:ext cx="1682280" cy="261720"/>
          </a:xfrm>
          <a:prstGeom prst="rect">
            <a:avLst/>
          </a:prstGeom>
          <a:ln>
            <a:noFill/>
          </a:ln>
        </p:spPr>
      </p:pic>
      <p:sp>
        <p:nvSpPr>
          <p:cNvPr id="40"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Marydale"/>
              </a:rPr>
              <a:t>Click to edit the title text formatClick to edit Master title style</a:t>
            </a:r>
            <a:endParaRPr/>
          </a:p>
        </p:txBody>
      </p:sp>
      <p:sp>
        <p:nvSpPr>
          <p:cNvPr id="41" name="PlaceHolder 2"/>
          <p:cNvSpPr>
            <a:spLocks noGrp="1"/>
          </p:cNvSpPr>
          <p:nvPr>
            <p:ph type="body"/>
          </p:nvPr>
        </p:nvSpPr>
        <p:spPr>
          <a:xfrm>
            <a:off x="457200" y="1604520"/>
            <a:ext cx="8229240" cy="397728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descr="" id="76" name="Picture 3"/>
          <p:cNvPicPr/>
          <p:nvPr/>
        </p:nvPicPr>
        <p:blipFill>
          <a:blip r:embed="rId2"/>
          <a:stretch>
            <a:fillRect/>
          </a:stretch>
        </p:blipFill>
        <p:spPr>
          <a:xfrm>
            <a:off x="7670880" y="6505200"/>
            <a:ext cx="1015560" cy="190080"/>
          </a:xfrm>
          <a:prstGeom prst="rect">
            <a:avLst/>
          </a:prstGeom>
          <a:ln>
            <a:noFill/>
          </a:ln>
        </p:spPr>
      </p:pic>
      <p:pic>
        <p:nvPicPr>
          <p:cNvPr descr="" id="77" name="Picture 4"/>
          <p:cNvPicPr/>
          <p:nvPr/>
        </p:nvPicPr>
        <p:blipFill>
          <a:blip r:embed="rId3"/>
          <a:stretch>
            <a:fillRect/>
          </a:stretch>
        </p:blipFill>
        <p:spPr>
          <a:xfrm>
            <a:off x="457200" y="6477120"/>
            <a:ext cx="1682280" cy="261720"/>
          </a:xfrm>
          <a:prstGeom prst="rect">
            <a:avLst/>
          </a:prstGeom>
          <a:ln>
            <a:noFill/>
          </a:ln>
        </p:spPr>
      </p:pic>
      <p:sp>
        <p:nvSpPr>
          <p:cNvPr id="78" name="PlaceHolder 1"/>
          <p:cNvSpPr>
            <a:spLocks noGrp="1"/>
          </p:cNvSpPr>
          <p:nvPr>
            <p:ph type="title"/>
          </p:nvPr>
        </p:nvSpPr>
        <p:spPr>
          <a:xfrm>
            <a:off x="457200" y="273600"/>
            <a:ext cx="8229240" cy="1144800"/>
          </a:xfrm>
          <a:prstGeom prst="rect">
            <a:avLst/>
          </a:prstGeom>
        </p:spPr>
        <p:txBody>
          <a:bodyPr anchor="ctr" bIns="0" lIns="0" rIns="0" tIns="0" wrap="none"/>
          <a:p>
            <a:r>
              <a:rPr lang="en-US"/>
              <a:t>Click to edit the title text format</a:t>
            </a:r>
            <a:endParaRPr/>
          </a:p>
        </p:txBody>
      </p:sp>
      <p:sp>
        <p:nvSpPr>
          <p:cNvPr id="79" name="PlaceHolder 2"/>
          <p:cNvSpPr>
            <a:spLocks noGrp="1"/>
          </p:cNvSpPr>
          <p:nvPr>
            <p:ph type="body"/>
          </p:nvPr>
        </p:nvSpPr>
        <p:spPr>
          <a:xfrm>
            <a:off x="457200" y="1604520"/>
            <a:ext cx="8229240" cy="397728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descr="" id="114" name="Picture 3"/>
          <p:cNvPicPr/>
          <p:nvPr/>
        </p:nvPicPr>
        <p:blipFill>
          <a:blip r:embed="rId2"/>
          <a:stretch>
            <a:fillRect/>
          </a:stretch>
        </p:blipFill>
        <p:spPr>
          <a:xfrm>
            <a:off x="7670880" y="6505200"/>
            <a:ext cx="1015560" cy="190080"/>
          </a:xfrm>
          <a:prstGeom prst="rect">
            <a:avLst/>
          </a:prstGeom>
          <a:ln>
            <a:noFill/>
          </a:ln>
        </p:spPr>
      </p:pic>
      <p:pic>
        <p:nvPicPr>
          <p:cNvPr descr="" id="115" name="Picture 4"/>
          <p:cNvPicPr/>
          <p:nvPr/>
        </p:nvPicPr>
        <p:blipFill>
          <a:blip r:embed="rId3"/>
          <a:stretch>
            <a:fillRect/>
          </a:stretch>
        </p:blipFill>
        <p:spPr>
          <a:xfrm>
            <a:off x="457200" y="6477120"/>
            <a:ext cx="1682280" cy="261720"/>
          </a:xfrm>
          <a:prstGeom prst="rect">
            <a:avLst/>
          </a:prstGeom>
          <a:ln>
            <a:noFill/>
          </a:ln>
        </p:spPr>
      </p:pic>
      <p:sp>
        <p:nvSpPr>
          <p:cNvPr id="116" name="PlaceHolder 1"/>
          <p:cNvSpPr>
            <a:spLocks noGrp="1"/>
          </p:cNvSpPr>
          <p:nvPr>
            <p:ph type="title"/>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Click to edit the title text formatClick to edit Master title style</a:t>
            </a:r>
            <a:endParaRPr/>
          </a:p>
        </p:txBody>
      </p:sp>
      <p:sp>
        <p:nvSpPr>
          <p:cNvPr id="117" name="PlaceHolder 2"/>
          <p:cNvSpPr>
            <a:spLocks noGrp="1"/>
          </p:cNvSpPr>
          <p:nvPr>
            <p:ph type="body"/>
          </p:nvPr>
        </p:nvSpPr>
        <p:spPr>
          <a:xfrm>
            <a:off x="457200" y="1600200"/>
            <a:ext cx="8229240" cy="4173480"/>
          </a:xfrm>
          <a:prstGeom prst="rect">
            <a:avLst/>
          </a:prstGeom>
        </p:spPr>
        <p:txBody>
          <a:bodyPr/>
          <a:p>
            <a:pPr>
              <a:buSzPct val="25000"/>
              <a:buFont typeface="StarSymbol"/>
              <a:buChar char=""/>
            </a:pPr>
            <a:r>
              <a:rPr lang="en-US" sz="3200">
                <a:solidFill>
                  <a:srgbClr val="333333"/>
                </a:solidFill>
                <a:latin typeface="CamingoDos Pro Cd"/>
              </a:rPr>
              <a:t>Click to edit the outline text format</a:t>
            </a:r>
            <a:endParaRPr/>
          </a:p>
          <a:p>
            <a:pPr lvl="1">
              <a:buSzPct val="25000"/>
              <a:buFont typeface="StarSymbol"/>
              <a:buChar char=""/>
            </a:pPr>
            <a:r>
              <a:rPr lang="en-US" sz="3200">
                <a:solidFill>
                  <a:srgbClr val="333333"/>
                </a:solidFill>
                <a:latin typeface="CamingoDos Pro Cd"/>
              </a:rPr>
              <a:t>Second Outline Level</a:t>
            </a:r>
            <a:endParaRPr/>
          </a:p>
          <a:p>
            <a:pPr lvl="2">
              <a:buSzPct val="25000"/>
              <a:buFont typeface="StarSymbol"/>
              <a:buChar char=""/>
            </a:pPr>
            <a:r>
              <a:rPr lang="en-US" sz="3200">
                <a:solidFill>
                  <a:srgbClr val="333333"/>
                </a:solidFill>
                <a:latin typeface="CamingoDos Pro Cd"/>
              </a:rPr>
              <a:t>Third Outline Level</a:t>
            </a:r>
            <a:endParaRPr/>
          </a:p>
          <a:p>
            <a:pPr lvl="3">
              <a:buSzPct val="25000"/>
              <a:buFont typeface="StarSymbol"/>
              <a:buChar char=""/>
            </a:pPr>
            <a:r>
              <a:rPr lang="en-US" sz="3200">
                <a:solidFill>
                  <a:srgbClr val="333333"/>
                </a:solidFill>
                <a:latin typeface="CamingoDos Pro Cd"/>
              </a:rPr>
              <a:t>Fourth Outline Level</a:t>
            </a:r>
            <a:endParaRPr/>
          </a:p>
          <a:p>
            <a:pPr lvl="4">
              <a:buSzPct val="25000"/>
              <a:buFont typeface="StarSymbol"/>
              <a:buChar char=""/>
            </a:pPr>
            <a:r>
              <a:rPr lang="en-US" sz="3200">
                <a:solidFill>
                  <a:srgbClr val="333333"/>
                </a:solidFill>
                <a:latin typeface="CamingoDos Pro Cd"/>
              </a:rPr>
              <a:t>Fifth Outline Level</a:t>
            </a:r>
            <a:endParaRPr/>
          </a:p>
          <a:p>
            <a:pPr lvl="5">
              <a:buSzPct val="25000"/>
              <a:buFont typeface="StarSymbol"/>
              <a:buChar char=""/>
            </a:pPr>
            <a:r>
              <a:rPr lang="en-US" sz="3200">
                <a:solidFill>
                  <a:srgbClr val="333333"/>
                </a:solidFill>
                <a:latin typeface="CamingoDos Pro Cd"/>
              </a:rPr>
              <a:t>Sixth Outline Level</a:t>
            </a:r>
            <a:endParaRPr/>
          </a:p>
          <a:p>
            <a:pPr>
              <a:lnSpc>
                <a:spcPct val="100000"/>
              </a:lnSpc>
              <a:buFont typeface="Lucida Grande"/>
              <a:buChar char="–"/>
            </a:pPr>
            <a:r>
              <a:rPr lang="en-US" sz="3200">
                <a:solidFill>
                  <a:srgbClr val="333333"/>
                </a:solidFill>
                <a:latin typeface="CamingoDos Pro Cd"/>
              </a:rPr>
              <a:t>Seventh Outline LevelClick to edit Master text styles</a:t>
            </a:r>
            <a:endParaRPr/>
          </a:p>
          <a:p>
            <a:pPr lvl="1">
              <a:lnSpc>
                <a:spcPct val="100000"/>
              </a:lnSpc>
              <a:buFont typeface="Arial"/>
              <a:buChar char="–"/>
            </a:pPr>
            <a:r>
              <a:rPr lang="en-US" sz="2800">
                <a:solidFill>
                  <a:srgbClr val="333333"/>
                </a:solidFill>
                <a:latin typeface="CamingoDos Pro Cd"/>
              </a:rPr>
              <a:t>Second level</a:t>
            </a:r>
            <a:endParaRPr/>
          </a:p>
          <a:p>
            <a:pPr lvl="2">
              <a:lnSpc>
                <a:spcPct val="100000"/>
              </a:lnSpc>
              <a:buFont typeface="Arial"/>
              <a:buChar char="•"/>
            </a:pPr>
            <a:r>
              <a:rPr lang="en-US" sz="2400">
                <a:solidFill>
                  <a:srgbClr val="333333"/>
                </a:solidFill>
                <a:latin typeface="CamingoDos Pro Cd"/>
              </a:rPr>
              <a:t>Third level</a:t>
            </a:r>
            <a:endParaRPr/>
          </a:p>
          <a:p>
            <a:pPr lvl="3">
              <a:lnSpc>
                <a:spcPct val="100000"/>
              </a:lnSpc>
              <a:buFont typeface="Arial"/>
              <a:buChar char="–"/>
            </a:pPr>
            <a:r>
              <a:rPr lang="en-US" sz="2000">
                <a:solidFill>
                  <a:srgbClr val="333333"/>
                </a:solidFill>
                <a:latin typeface="CamingoDos Pro Cd"/>
              </a:rPr>
              <a:t>Fourth level</a:t>
            </a:r>
            <a:endParaRPr/>
          </a:p>
          <a:p>
            <a:pPr lvl="4">
              <a:lnSpc>
                <a:spcPct val="100000"/>
              </a:lnSpc>
              <a:buFont typeface="Arial"/>
              <a:buChar char="»"/>
            </a:pPr>
            <a:r>
              <a:rPr lang="en-US" sz="2000">
                <a:solidFill>
                  <a:srgbClr val="333333"/>
                </a:solidFill>
                <a:latin typeface="CamingoDos Pro Cd"/>
              </a:rPr>
              <a:t>Fifth level</a:t>
            </a:r>
            <a:endParaRPr/>
          </a:p>
        </p:txBody>
      </p:sp>
      <p:sp>
        <p:nvSpPr>
          <p:cNvPr id="118" name="Line 3"/>
          <p:cNvSpPr/>
          <p:nvPr/>
        </p:nvSpPr>
        <p:spPr>
          <a:xfrm>
            <a:off x="457200" y="5843160"/>
            <a:ext cx="8215560" cy="0"/>
          </a:xfrm>
          <a:prstGeom prst="line">
            <a:avLst/>
          </a:prstGeom>
          <a:ln w="12600">
            <a:solidFill>
              <a:srgbClr val="cccccc"/>
            </a:solidFill>
            <a:round/>
          </a:ln>
        </p:spPr>
      </p:sp>
      <p:sp>
        <p:nvSpPr>
          <p:cNvPr id="119" name="Line 4"/>
          <p:cNvSpPr/>
          <p:nvPr/>
        </p:nvSpPr>
        <p:spPr>
          <a:xfrm>
            <a:off x="470880" y="1342080"/>
            <a:ext cx="8215920" cy="0"/>
          </a:xfrm>
          <a:prstGeom prst="line">
            <a:avLst/>
          </a:prstGeom>
          <a:ln w="12600">
            <a:solidFill>
              <a:srgbClr val="cccccc"/>
            </a:solidFill>
            <a:round/>
          </a:ln>
        </p:spPr>
      </p:sp>
    </p:spTree>
  </p:cSld>
  <p:clrMap accent1="accent1" accent2="accent2" accent3="accent3" accent4="accent4" accent5="accent5" accent6="accent6" bg1="lt1" bg2="lt2" folHlink="folHlink" hlink="hlink" tx1="dk1" tx2="dk2"/>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descr="" id="154" name="Picture 3"/>
          <p:cNvPicPr/>
          <p:nvPr/>
        </p:nvPicPr>
        <p:blipFill>
          <a:blip r:embed="rId2"/>
          <a:stretch>
            <a:fillRect/>
          </a:stretch>
        </p:blipFill>
        <p:spPr>
          <a:xfrm>
            <a:off x="7670880" y="6505200"/>
            <a:ext cx="1015560" cy="190080"/>
          </a:xfrm>
          <a:prstGeom prst="rect">
            <a:avLst/>
          </a:prstGeom>
          <a:ln>
            <a:noFill/>
          </a:ln>
        </p:spPr>
      </p:pic>
      <p:pic>
        <p:nvPicPr>
          <p:cNvPr descr="" id="155" name="Picture 4"/>
          <p:cNvPicPr/>
          <p:nvPr/>
        </p:nvPicPr>
        <p:blipFill>
          <a:blip r:embed="rId3"/>
          <a:stretch>
            <a:fillRect/>
          </a:stretch>
        </p:blipFill>
        <p:spPr>
          <a:xfrm>
            <a:off x="457200" y="6477120"/>
            <a:ext cx="1682280" cy="261720"/>
          </a:xfrm>
          <a:prstGeom prst="rect">
            <a:avLst/>
          </a:prstGeom>
          <a:ln>
            <a:noFill/>
          </a:ln>
        </p:spPr>
      </p:pic>
      <p:sp>
        <p:nvSpPr>
          <p:cNvPr id="156" name="PlaceHolder 1"/>
          <p:cNvSpPr>
            <a:spLocks noGrp="1"/>
          </p:cNvSpPr>
          <p:nvPr>
            <p:ph type="title"/>
          </p:nvPr>
        </p:nvSpPr>
        <p:spPr>
          <a:xfrm>
            <a:off x="380880" y="1828800"/>
            <a:ext cx="8412120" cy="2820240"/>
          </a:xfrm>
          <a:prstGeom prst="rect">
            <a:avLst/>
          </a:prstGeom>
        </p:spPr>
        <p:txBody>
          <a:bodyPr anchor="ctr"/>
          <a:p>
            <a:pPr>
              <a:lnSpc>
                <a:spcPct val="100000"/>
              </a:lnSpc>
            </a:pPr>
            <a:r>
              <a:rPr lang="en-US" sz="7200">
                <a:solidFill>
                  <a:srgbClr val="000000"/>
                </a:solidFill>
                <a:latin typeface="Marydale"/>
              </a:rPr>
              <a:t>Click to edit the title text formatClick to edit Master title style</a:t>
            </a:r>
            <a:endParaRPr/>
          </a:p>
        </p:txBody>
      </p:sp>
      <p:sp>
        <p:nvSpPr>
          <p:cNvPr id="157" name="PlaceHolder 2"/>
          <p:cNvSpPr>
            <a:spLocks noGrp="1"/>
          </p:cNvSpPr>
          <p:nvPr>
            <p:ph type="body"/>
          </p:nvPr>
        </p:nvSpPr>
        <p:spPr>
          <a:xfrm>
            <a:off x="457200" y="1604520"/>
            <a:ext cx="8229240" cy="397728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hyperlink" Target="mailto:http://creativecommons.org/licenses/by-sa/4.0/" TargetMode="External"/><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7.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
</Relationships>
</file>

<file path=ppt/slides/_rels/slide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7.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slideLayout" Target="../slideLayouts/slideLayout25.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7.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7.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9.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Estimating the Work</a:t>
            </a:r>
            <a:endParaRPr/>
          </a:p>
        </p:txBody>
      </p:sp>
      <p:sp>
        <p:nvSpPr>
          <p:cNvPr id="198" name="TextShape 2"/>
          <p:cNvSpPr txBox="1"/>
          <p:nvPr/>
        </p:nvSpPr>
        <p:spPr>
          <a:xfrm>
            <a:off x="1371600" y="3886200"/>
            <a:ext cx="6400440" cy="1752120"/>
          </a:xfrm>
          <a:prstGeom prst="rect">
            <a:avLst/>
          </a:prstGeom>
        </p:spPr>
        <p:txBody>
          <a:bodyPr/>
          <a:p>
            <a:pPr algn="ctr">
              <a:lnSpc>
                <a:spcPct val="100000"/>
              </a:lnSpc>
            </a:pPr>
            <a:r>
              <a:rPr lang="en-US" sz="3200">
                <a:solidFill>
                  <a:srgbClr val="8b8b8b"/>
                </a:solidFill>
                <a:latin typeface="CamingoDos Pro Cd"/>
              </a:rPr>
              <a:t>A Module in Agile Fundamentals</a:t>
            </a:r>
            <a:endParaRPr/>
          </a:p>
          <a:p>
            <a:pPr algn="ctr">
              <a:lnSpc>
                <a:spcPct val="100000"/>
              </a:lnSpc>
            </a:pPr>
            <a:endParaRPr/>
          </a:p>
        </p:txBody>
      </p:sp>
      <p:sp>
        <p:nvSpPr>
          <p:cNvPr id="199" name="CustomShape 3"/>
          <p:cNvSpPr/>
          <p:nvPr/>
        </p:nvSpPr>
        <p:spPr>
          <a:xfrm>
            <a:off x="1828800" y="5756760"/>
            <a:ext cx="5790960" cy="738720"/>
          </a:xfrm>
          <a:prstGeom prst="rect">
            <a:avLst/>
          </a:prstGeom>
          <a:noFill/>
          <a:ln>
            <a:noFill/>
          </a:ln>
        </p:spPr>
        <p:txBody>
          <a:bodyPr bIns="45000" lIns="90000" rIns="90000" tIns="45000"/>
          <a:p>
            <a:pPr algn="ctr">
              <a:lnSpc>
                <a:spcPct val="100000"/>
              </a:lnSpc>
            </a:pPr>
            <a:r>
              <a:rPr lang="en-US" sz="1200">
                <a:solidFill>
                  <a:srgbClr val="292929"/>
                </a:solidFill>
                <a:latin typeface="Calibri"/>
                <a:ea typeface="Arial"/>
              </a:rPr>
              <a:t>This work is licensed under the</a:t>
            </a:r>
            <a:endParaRPr/>
          </a:p>
          <a:p>
            <a:pPr algn="ctr">
              <a:lnSpc>
                <a:spcPct val="100000"/>
              </a:lnSpc>
            </a:pPr>
            <a:r>
              <a:rPr lang="en-US" sz="1200">
                <a:solidFill>
                  <a:srgbClr val="292929"/>
                </a:solidFill>
                <a:latin typeface="Calibri"/>
                <a:ea typeface="Arial"/>
              </a:rPr>
              <a:t> </a:t>
            </a:r>
            <a:r>
              <a:rPr lang="en-US" sz="1200">
                <a:solidFill>
                  <a:srgbClr val="292929"/>
                </a:solidFill>
                <a:latin typeface="Calibri"/>
                <a:ea typeface="Arial"/>
              </a:rPr>
              <a:t>Creative Commons Attribution-ShareAlike 4.0 International License. </a:t>
            </a:r>
            <a:endParaRPr/>
          </a:p>
          <a:p>
            <a:pPr algn="ctr">
              <a:lnSpc>
                <a:spcPct val="100000"/>
              </a:lnSpc>
            </a:pPr>
            <a:r>
              <a:rPr lang="en-US" sz="1200">
                <a:solidFill>
                  <a:srgbClr val="292929"/>
                </a:solidFill>
                <a:latin typeface="Calibri"/>
                <a:ea typeface="Arial"/>
              </a:rPr>
              <a:t>To view a copy of this license, visit </a:t>
            </a:r>
            <a:r>
              <a:rPr lang="en-US" sz="1200" u="sng">
                <a:solidFill>
                  <a:srgbClr val="0000ff"/>
                </a:solidFill>
                <a:latin typeface="Calibri"/>
                <a:ea typeface="Arial"/>
                <a:hlinkClick r:id="rId1"/>
              </a:rPr>
              <a:t>http://creativecommons.org/licenses/by-sa/4.0/</a:t>
            </a:r>
            <a:r>
              <a:rPr lang="en-US" sz="1200">
                <a:solidFill>
                  <a:srgbClr val="292929"/>
                </a:solidFill>
                <a:latin typeface="Calibri"/>
                <a:ea typeface="Arial"/>
              </a:rPr>
              <a:t>.</a:t>
            </a:r>
            <a:endParaRPr/>
          </a:p>
        </p:txBody>
      </p:sp>
    </p:spTree>
  </p:cSld>
  <p:transition spd="slow">
    <p:fade thruBlk="true"/>
  </p:transition>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 name="CustomShape 1"/>
          <p:cNvSpPr/>
          <p:nvPr/>
        </p:nvSpPr>
        <p:spPr>
          <a:xfrm>
            <a:off x="914400" y="1186560"/>
            <a:ext cx="8229240" cy="5143320"/>
          </a:xfrm>
          <a:prstGeom prst="swooshArrow">
            <a:avLst>
              <a:gd fmla="val 25000" name="adj1"/>
              <a:gd fmla="val 25000" name="adj2"/>
            </a:avLst>
          </a:prstGeom>
          <a:solidFill>
            <a:srgbClr val="e8d0cf"/>
          </a:solidFill>
          <a:ln>
            <a:noFill/>
          </a:ln>
        </p:spPr>
      </p:sp>
      <p:sp>
        <p:nvSpPr>
          <p:cNvPr id="223" name="CustomShape 2"/>
          <p:cNvSpPr/>
          <p:nvPr/>
        </p:nvSpPr>
        <p:spPr>
          <a:xfrm>
            <a:off x="1725120" y="5011200"/>
            <a:ext cx="189000" cy="189000"/>
          </a:xfrm>
          <a:prstGeom prst="ellipse">
            <a:avLst/>
          </a:prstGeom>
          <a:solidFill>
            <a:srgbClr val="ffffff"/>
          </a:solidFill>
          <a:ln w="25560">
            <a:solidFill>
              <a:srgbClr val="ae4845"/>
            </a:solidFill>
            <a:round/>
          </a:ln>
        </p:spPr>
      </p:sp>
      <p:sp>
        <p:nvSpPr>
          <p:cNvPr id="224" name="CustomShape 3"/>
          <p:cNvSpPr/>
          <p:nvPr/>
        </p:nvSpPr>
        <p:spPr>
          <a:xfrm>
            <a:off x="1819800" y="5105880"/>
            <a:ext cx="1406880" cy="1223640"/>
          </a:xfrm>
          <a:prstGeom prst="rect">
            <a:avLst/>
          </a:prstGeom>
          <a:noFill/>
          <a:ln>
            <a:noFill/>
          </a:ln>
        </p:spPr>
        <p:txBody>
          <a:bodyPr bIns="0" lIns="100440" rIns="0" tIns="0"/>
          <a:p>
            <a:pPr>
              <a:lnSpc>
                <a:spcPct val="90000"/>
              </a:lnSpc>
              <a:buFont typeface="StarSymbol"/>
              <a:buChar char=""/>
            </a:pPr>
            <a:r>
              <a:rPr lang="en-US" sz="2500">
                <a:solidFill>
                  <a:srgbClr val="000000"/>
                </a:solidFill>
                <a:latin typeface="Calibri"/>
                <a:ea typeface="Arial"/>
              </a:rPr>
              <a:t>Educated Guess</a:t>
            </a:r>
            <a:endParaRPr/>
          </a:p>
        </p:txBody>
      </p:sp>
      <p:sp>
        <p:nvSpPr>
          <p:cNvPr id="225" name="CustomShape 4"/>
          <p:cNvSpPr/>
          <p:nvPr/>
        </p:nvSpPr>
        <p:spPr>
          <a:xfrm>
            <a:off x="3062160" y="3814920"/>
            <a:ext cx="328680" cy="328680"/>
          </a:xfrm>
          <a:prstGeom prst="ellipse">
            <a:avLst/>
          </a:prstGeom>
          <a:solidFill>
            <a:srgbClr val="ffffff"/>
          </a:solidFill>
          <a:ln w="25560">
            <a:solidFill>
              <a:srgbClr val="ae4845"/>
            </a:solidFill>
            <a:round/>
          </a:ln>
        </p:spPr>
      </p:sp>
      <p:sp>
        <p:nvSpPr>
          <p:cNvPr id="226" name="CustomShape 5"/>
          <p:cNvSpPr/>
          <p:nvPr/>
        </p:nvSpPr>
        <p:spPr>
          <a:xfrm>
            <a:off x="3227040" y="3979440"/>
            <a:ext cx="1728000" cy="2350080"/>
          </a:xfrm>
          <a:prstGeom prst="rect">
            <a:avLst/>
          </a:prstGeom>
          <a:noFill/>
          <a:ln>
            <a:noFill/>
          </a:ln>
        </p:spPr>
        <p:txBody>
          <a:bodyPr bIns="0" lIns="174600" rIns="0" tIns="0"/>
          <a:p>
            <a:pPr>
              <a:lnSpc>
                <a:spcPct val="90000"/>
              </a:lnSpc>
              <a:buFont typeface="StarSymbol"/>
              <a:buChar char=""/>
            </a:pPr>
            <a:r>
              <a:rPr lang="en-US" sz="2500">
                <a:solidFill>
                  <a:srgbClr val="000000"/>
                </a:solidFill>
                <a:latin typeface="Calibri"/>
                <a:ea typeface="Arial"/>
              </a:rPr>
              <a:t>Velocity Planning Games</a:t>
            </a:r>
            <a:endParaRPr/>
          </a:p>
        </p:txBody>
      </p:sp>
      <p:sp>
        <p:nvSpPr>
          <p:cNvPr id="227" name="CustomShape 6"/>
          <p:cNvSpPr/>
          <p:nvPr/>
        </p:nvSpPr>
        <p:spPr>
          <a:xfrm>
            <a:off x="4770000" y="2933280"/>
            <a:ext cx="435960" cy="435960"/>
          </a:xfrm>
          <a:prstGeom prst="ellipse">
            <a:avLst/>
          </a:prstGeom>
          <a:solidFill>
            <a:srgbClr val="ffffff"/>
          </a:solidFill>
          <a:ln w="25560">
            <a:solidFill>
              <a:srgbClr val="ae4845"/>
            </a:solidFill>
            <a:round/>
          </a:ln>
        </p:spPr>
      </p:sp>
      <p:sp>
        <p:nvSpPr>
          <p:cNvPr id="228" name="CustomShape 7"/>
          <p:cNvSpPr/>
          <p:nvPr/>
        </p:nvSpPr>
        <p:spPr>
          <a:xfrm>
            <a:off x="4988160" y="3151440"/>
            <a:ext cx="1728000" cy="3178440"/>
          </a:xfrm>
          <a:prstGeom prst="rect">
            <a:avLst/>
          </a:prstGeom>
          <a:noFill/>
          <a:ln>
            <a:noFill/>
          </a:ln>
        </p:spPr>
        <p:txBody>
          <a:bodyPr bIns="0" lIns="231120" rIns="0" tIns="0"/>
          <a:p>
            <a:pPr>
              <a:lnSpc>
                <a:spcPct val="90000"/>
              </a:lnSpc>
              <a:buFont typeface="StarSymbol"/>
              <a:buChar char=""/>
            </a:pPr>
            <a:r>
              <a:rPr lang="en-US" sz="2500">
                <a:solidFill>
                  <a:srgbClr val="000000"/>
                </a:solidFill>
                <a:latin typeface="Calibri"/>
                <a:ea typeface="Arial"/>
              </a:rPr>
              <a:t>Trial Iterations</a:t>
            </a:r>
            <a:endParaRPr/>
          </a:p>
        </p:txBody>
      </p:sp>
      <p:sp>
        <p:nvSpPr>
          <p:cNvPr id="229" name="CustomShape 8"/>
          <p:cNvSpPr/>
          <p:nvPr/>
        </p:nvSpPr>
        <p:spPr>
          <a:xfrm>
            <a:off x="6629760" y="2350080"/>
            <a:ext cx="583920" cy="583920"/>
          </a:xfrm>
          <a:prstGeom prst="ellipse">
            <a:avLst/>
          </a:prstGeom>
          <a:solidFill>
            <a:srgbClr val="ffffff"/>
          </a:solidFill>
          <a:ln w="25560">
            <a:solidFill>
              <a:srgbClr val="ae4845"/>
            </a:solidFill>
            <a:round/>
          </a:ln>
        </p:spPr>
      </p:sp>
      <p:sp>
        <p:nvSpPr>
          <p:cNvPr id="230" name="CustomShape 9"/>
          <p:cNvSpPr/>
          <p:nvPr/>
        </p:nvSpPr>
        <p:spPr>
          <a:xfrm>
            <a:off x="6922080" y="2642400"/>
            <a:ext cx="1728000" cy="3687480"/>
          </a:xfrm>
          <a:prstGeom prst="rect">
            <a:avLst/>
          </a:prstGeom>
          <a:noFill/>
          <a:ln>
            <a:noFill/>
          </a:ln>
        </p:spPr>
        <p:txBody>
          <a:bodyPr bIns="0" lIns="309600" rIns="0" tIns="0"/>
          <a:p>
            <a:pPr>
              <a:lnSpc>
                <a:spcPct val="90000"/>
              </a:lnSpc>
              <a:buFont typeface="StarSymbol"/>
              <a:buChar char=""/>
            </a:pPr>
            <a:r>
              <a:rPr lang="en-US" sz="2500">
                <a:solidFill>
                  <a:srgbClr val="000000"/>
                </a:solidFill>
                <a:latin typeface="Calibri"/>
                <a:ea typeface="Arial"/>
              </a:rPr>
              <a:t>Experience</a:t>
            </a:r>
            <a:endParaRPr/>
          </a:p>
        </p:txBody>
      </p:sp>
      <p:sp>
        <p:nvSpPr>
          <p:cNvPr id="231" name="TextShape 10"/>
          <p:cNvSpPr txBox="1"/>
          <p:nvPr/>
        </p:nvSpPr>
        <p:spPr>
          <a:xfrm>
            <a:off x="0" y="0"/>
            <a:ext cx="9143640" cy="839160"/>
          </a:xfrm>
          <a:prstGeom prst="rect">
            <a:avLst/>
          </a:prstGeom>
        </p:spPr>
        <p:txBody>
          <a:bodyPr anchor="ctr"/>
          <a:p>
            <a:pPr algn="ctr">
              <a:lnSpc>
                <a:spcPct val="100000"/>
              </a:lnSpc>
            </a:pPr>
            <a:r>
              <a:rPr lang="en-US" sz="4400">
                <a:solidFill>
                  <a:srgbClr val="000000"/>
                </a:solidFill>
                <a:latin typeface="Marydale"/>
              </a:rPr>
              <a:t>How to Derive a Planning Velocity</a:t>
            </a:r>
            <a:endParaRPr/>
          </a:p>
        </p:txBody>
      </p:sp>
      <p:sp>
        <p:nvSpPr>
          <p:cNvPr id="232" name="CustomShape 11"/>
          <p:cNvSpPr/>
          <p:nvPr/>
        </p:nvSpPr>
        <p:spPr>
          <a:xfrm flipH="1" flipV="1" rot="5400000">
            <a:off x="-1130400" y="3415320"/>
            <a:ext cx="4547160" cy="1080"/>
          </a:xfrm>
          <a:prstGeom prst="straightConnector1">
            <a:avLst/>
          </a:prstGeom>
          <a:noFill/>
          <a:ln w="25560">
            <a:solidFill>
              <a:srgbClr val="1f497d"/>
            </a:solidFill>
            <a:round/>
            <a:tailEnd len="med" type="arrow" w="med"/>
          </a:ln>
        </p:spPr>
      </p:sp>
      <p:sp>
        <p:nvSpPr>
          <p:cNvPr id="233" name="CustomShape 12"/>
          <p:cNvSpPr/>
          <p:nvPr/>
        </p:nvSpPr>
        <p:spPr>
          <a:xfrm flipV="1">
            <a:off x="1143000" y="5692320"/>
            <a:ext cx="7000560" cy="21240"/>
          </a:xfrm>
          <a:prstGeom prst="straightConnector1">
            <a:avLst/>
          </a:prstGeom>
          <a:noFill/>
          <a:ln w="25560">
            <a:solidFill>
              <a:srgbClr val="1f497d"/>
            </a:solidFill>
            <a:round/>
            <a:tailEnd len="med" type="arrow" w="med"/>
          </a:ln>
        </p:spPr>
      </p:sp>
      <p:sp>
        <p:nvSpPr>
          <p:cNvPr id="234" name="CustomShape 13"/>
          <p:cNvSpPr/>
          <p:nvPr/>
        </p:nvSpPr>
        <p:spPr>
          <a:xfrm rot="16200000">
            <a:off x="-95400" y="3264480"/>
            <a:ext cx="2126880" cy="456120"/>
          </a:xfrm>
          <a:prstGeom prst="rect">
            <a:avLst/>
          </a:prstGeom>
          <a:noFill/>
          <a:ln>
            <a:noFill/>
          </a:ln>
        </p:spPr>
        <p:txBody>
          <a:bodyPr bIns="45000" lIns="90000" rIns="90000" tIns="45000"/>
          <a:p>
            <a:pPr algn="ctr">
              <a:lnSpc>
                <a:spcPct val="100000"/>
              </a:lnSpc>
            </a:pPr>
            <a:r>
              <a:rPr lang="en-US" sz="2400">
                <a:solidFill>
                  <a:srgbClr val="292929"/>
                </a:solidFill>
                <a:latin typeface="Arial"/>
                <a:ea typeface="Arial"/>
              </a:rPr>
              <a:t>Accuracy</a:t>
            </a:r>
            <a:endParaRPr/>
          </a:p>
        </p:txBody>
      </p:sp>
      <p:sp>
        <p:nvSpPr>
          <p:cNvPr id="235" name="CustomShape 14"/>
          <p:cNvSpPr/>
          <p:nvPr/>
        </p:nvSpPr>
        <p:spPr>
          <a:xfrm>
            <a:off x="3944880" y="5786640"/>
            <a:ext cx="2126880" cy="456120"/>
          </a:xfrm>
          <a:prstGeom prst="rect">
            <a:avLst/>
          </a:prstGeom>
          <a:noFill/>
          <a:ln>
            <a:noFill/>
          </a:ln>
        </p:spPr>
        <p:txBody>
          <a:bodyPr bIns="45000" lIns="90000" rIns="90000" tIns="45000"/>
          <a:p>
            <a:pPr algn="ctr">
              <a:lnSpc>
                <a:spcPct val="100000"/>
              </a:lnSpc>
            </a:pPr>
            <a:r>
              <a:rPr lang="en-US" sz="2400">
                <a:solidFill>
                  <a:srgbClr val="292929"/>
                </a:solidFill>
                <a:latin typeface="Arial"/>
                <a:ea typeface="Arial"/>
              </a:rPr>
              <a:t>Effort/Time</a:t>
            </a:r>
            <a:endParaRPr/>
          </a:p>
        </p:txBody>
      </p:sp>
      <p:sp>
        <p:nvSpPr>
          <p:cNvPr id="236" name="Line 15"/>
          <p:cNvSpPr/>
          <p:nvPr/>
        </p:nvSpPr>
        <p:spPr>
          <a:xfrm>
            <a:off x="3075480" y="1472760"/>
            <a:ext cx="1638720" cy="3592800"/>
          </a:xfrm>
          <a:prstGeom prst="line">
            <a:avLst/>
          </a:prstGeom>
          <a:ln w="9360">
            <a:solidFill>
              <a:srgbClr val="000000"/>
            </a:solidFill>
            <a:custDash>
              <a:ds d="105000" sp="35000"/>
            </a:custDash>
            <a:round/>
          </a:ln>
        </p:spPr>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7" name="TextShape 1"/>
          <p:cNvSpPr txBox="1"/>
          <p:nvPr/>
        </p:nvSpPr>
        <p:spPr>
          <a:xfrm>
            <a:off x="380880" y="1828800"/>
            <a:ext cx="8412120" cy="2820240"/>
          </a:xfrm>
          <a:prstGeom prst="rect">
            <a:avLst/>
          </a:prstGeom>
        </p:spPr>
        <p:txBody>
          <a:bodyPr anchor="ctr"/>
          <a:p>
            <a:pPr>
              <a:lnSpc>
                <a:spcPct val="100000"/>
              </a:lnSpc>
            </a:pPr>
            <a:r>
              <a:rPr lang="en-US" sz="7200">
                <a:solidFill>
                  <a:srgbClr val="000000"/>
                </a:solidFill>
                <a:latin typeface="Marydale"/>
              </a:rPr>
              <a:t>How long?</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Marydale"/>
              </a:rPr>
              <a:t>How many iterations?</a:t>
            </a:r>
            <a:endParaRPr/>
          </a:p>
        </p:txBody>
      </p:sp>
      <p:sp>
        <p:nvSpPr>
          <p:cNvPr id="239" name="CustomShape 2"/>
          <p:cNvSpPr/>
          <p:nvPr/>
        </p:nvSpPr>
        <p:spPr>
          <a:xfrm>
            <a:off x="457200" y="1778400"/>
            <a:ext cx="1066320" cy="533160"/>
          </a:xfrm>
          <a:prstGeom prst="rect">
            <a:avLst/>
          </a:prstGeom>
          <a:solidFill>
            <a:srgbClr val="ffff99"/>
          </a:solidFill>
          <a:ln w="12600">
            <a:solidFill>
              <a:srgbClr val="000000"/>
            </a:solidFill>
            <a:round/>
          </a:ln>
        </p:spPr>
      </p:sp>
      <p:sp>
        <p:nvSpPr>
          <p:cNvPr id="240" name="CustomShape 3"/>
          <p:cNvSpPr/>
          <p:nvPr/>
        </p:nvSpPr>
        <p:spPr>
          <a:xfrm>
            <a:off x="380880" y="1854720"/>
            <a:ext cx="1066320" cy="333720"/>
          </a:xfrm>
          <a:prstGeom prst="rect">
            <a:avLst/>
          </a:prstGeom>
          <a:noFill/>
          <a:ln w="9360">
            <a:noFill/>
          </a:ln>
        </p:spPr>
        <p:txBody>
          <a:bodyPr bIns="45000" lIns="90000" rIns="90000" tIns="45000"/>
          <a:p>
            <a:pPr>
              <a:lnSpc>
                <a:spcPct val="100000"/>
              </a:lnSpc>
            </a:pPr>
            <a:r>
              <a:rPr lang="en-US" sz="800">
                <a:solidFill>
                  <a:srgbClr val="292929"/>
                </a:solidFill>
                <a:latin typeface="Arial"/>
                <a:ea typeface="Arial"/>
              </a:rPr>
              <a:t>As a user I need to blah blah so that blah</a:t>
            </a:r>
            <a:endParaRPr/>
          </a:p>
        </p:txBody>
      </p:sp>
      <p:sp>
        <p:nvSpPr>
          <p:cNvPr id="241" name="CustomShape 4"/>
          <p:cNvSpPr/>
          <p:nvPr/>
        </p:nvSpPr>
        <p:spPr>
          <a:xfrm>
            <a:off x="685800" y="2095920"/>
            <a:ext cx="1066320" cy="533160"/>
          </a:xfrm>
          <a:prstGeom prst="rect">
            <a:avLst/>
          </a:prstGeom>
          <a:solidFill>
            <a:srgbClr val="ffff99"/>
          </a:solidFill>
          <a:ln w="12600">
            <a:solidFill>
              <a:srgbClr val="000000"/>
            </a:solidFill>
            <a:round/>
          </a:ln>
        </p:spPr>
      </p:sp>
      <p:sp>
        <p:nvSpPr>
          <p:cNvPr id="242" name="CustomShape 5"/>
          <p:cNvSpPr/>
          <p:nvPr/>
        </p:nvSpPr>
        <p:spPr>
          <a:xfrm>
            <a:off x="609480" y="2171880"/>
            <a:ext cx="1066320" cy="333720"/>
          </a:xfrm>
          <a:prstGeom prst="rect">
            <a:avLst/>
          </a:prstGeom>
          <a:noFill/>
          <a:ln w="9360">
            <a:noFill/>
          </a:ln>
        </p:spPr>
        <p:txBody>
          <a:bodyPr bIns="45000" lIns="90000" rIns="90000" tIns="45000"/>
          <a:p>
            <a:pPr>
              <a:lnSpc>
                <a:spcPct val="100000"/>
              </a:lnSpc>
            </a:pPr>
            <a:r>
              <a:rPr lang="en-US" sz="800">
                <a:solidFill>
                  <a:srgbClr val="292929"/>
                </a:solidFill>
                <a:latin typeface="Arial"/>
                <a:ea typeface="Arial"/>
              </a:rPr>
              <a:t>As a user I need to blah blah so that blah</a:t>
            </a:r>
            <a:endParaRPr/>
          </a:p>
        </p:txBody>
      </p:sp>
      <p:sp>
        <p:nvSpPr>
          <p:cNvPr id="243" name="CustomShape 6"/>
          <p:cNvSpPr/>
          <p:nvPr/>
        </p:nvSpPr>
        <p:spPr>
          <a:xfrm>
            <a:off x="990720" y="2397600"/>
            <a:ext cx="1066320" cy="531720"/>
          </a:xfrm>
          <a:prstGeom prst="rect">
            <a:avLst/>
          </a:prstGeom>
          <a:solidFill>
            <a:srgbClr val="ffff99"/>
          </a:solidFill>
          <a:ln w="12600">
            <a:solidFill>
              <a:srgbClr val="000000"/>
            </a:solidFill>
            <a:round/>
          </a:ln>
        </p:spPr>
      </p:sp>
      <p:sp>
        <p:nvSpPr>
          <p:cNvPr id="244" name="CustomShape 7"/>
          <p:cNvSpPr/>
          <p:nvPr/>
        </p:nvSpPr>
        <p:spPr>
          <a:xfrm>
            <a:off x="914400" y="2473560"/>
            <a:ext cx="1066320" cy="333720"/>
          </a:xfrm>
          <a:prstGeom prst="rect">
            <a:avLst/>
          </a:prstGeom>
          <a:noFill/>
          <a:ln w="9360">
            <a:noFill/>
          </a:ln>
        </p:spPr>
        <p:txBody>
          <a:bodyPr bIns="45000" lIns="90000" rIns="90000" tIns="45000"/>
          <a:p>
            <a:pPr>
              <a:lnSpc>
                <a:spcPct val="100000"/>
              </a:lnSpc>
            </a:pPr>
            <a:r>
              <a:rPr lang="en-US" sz="800">
                <a:solidFill>
                  <a:srgbClr val="292929"/>
                </a:solidFill>
                <a:latin typeface="Arial"/>
                <a:ea typeface="Arial"/>
              </a:rPr>
              <a:t>As a user I need to blah blah so that blah</a:t>
            </a:r>
            <a:endParaRPr/>
          </a:p>
        </p:txBody>
      </p:sp>
      <p:sp>
        <p:nvSpPr>
          <p:cNvPr id="245" name="CustomShape 8"/>
          <p:cNvSpPr/>
          <p:nvPr/>
        </p:nvSpPr>
        <p:spPr>
          <a:xfrm>
            <a:off x="1295280" y="2697480"/>
            <a:ext cx="1066320" cy="533160"/>
          </a:xfrm>
          <a:prstGeom prst="rect">
            <a:avLst/>
          </a:prstGeom>
          <a:solidFill>
            <a:srgbClr val="ffff99"/>
          </a:solidFill>
          <a:ln w="12600">
            <a:solidFill>
              <a:srgbClr val="000000"/>
            </a:solidFill>
            <a:round/>
          </a:ln>
        </p:spPr>
      </p:sp>
      <p:sp>
        <p:nvSpPr>
          <p:cNvPr id="246" name="CustomShape 9"/>
          <p:cNvSpPr/>
          <p:nvPr/>
        </p:nvSpPr>
        <p:spPr>
          <a:xfrm>
            <a:off x="1219320" y="2773800"/>
            <a:ext cx="1066320" cy="333720"/>
          </a:xfrm>
          <a:prstGeom prst="rect">
            <a:avLst/>
          </a:prstGeom>
          <a:noFill/>
          <a:ln w="9360">
            <a:noFill/>
          </a:ln>
        </p:spPr>
        <p:txBody>
          <a:bodyPr bIns="45000" lIns="90000" rIns="90000" tIns="45000"/>
          <a:p>
            <a:pPr>
              <a:lnSpc>
                <a:spcPct val="100000"/>
              </a:lnSpc>
            </a:pPr>
            <a:r>
              <a:rPr lang="en-US" sz="800">
                <a:solidFill>
                  <a:srgbClr val="292929"/>
                </a:solidFill>
                <a:latin typeface="Arial"/>
                <a:ea typeface="Arial"/>
              </a:rPr>
              <a:t>As a user I need to blah blah so that blah</a:t>
            </a:r>
            <a:endParaRPr/>
          </a:p>
        </p:txBody>
      </p:sp>
      <p:sp>
        <p:nvSpPr>
          <p:cNvPr id="247" name="CustomShape 10"/>
          <p:cNvSpPr/>
          <p:nvPr/>
        </p:nvSpPr>
        <p:spPr>
          <a:xfrm>
            <a:off x="1600200" y="2997360"/>
            <a:ext cx="1066320" cy="533160"/>
          </a:xfrm>
          <a:prstGeom prst="rect">
            <a:avLst/>
          </a:prstGeom>
          <a:solidFill>
            <a:srgbClr val="ffff99"/>
          </a:solidFill>
          <a:ln w="12600">
            <a:solidFill>
              <a:srgbClr val="000000"/>
            </a:solidFill>
            <a:round/>
          </a:ln>
        </p:spPr>
      </p:sp>
      <p:sp>
        <p:nvSpPr>
          <p:cNvPr id="248" name="CustomShape 11"/>
          <p:cNvSpPr/>
          <p:nvPr/>
        </p:nvSpPr>
        <p:spPr>
          <a:xfrm>
            <a:off x="1523880" y="3073680"/>
            <a:ext cx="1066320" cy="333720"/>
          </a:xfrm>
          <a:prstGeom prst="rect">
            <a:avLst/>
          </a:prstGeom>
          <a:noFill/>
          <a:ln w="9360">
            <a:noFill/>
          </a:ln>
        </p:spPr>
        <p:txBody>
          <a:bodyPr bIns="45000" lIns="90000" rIns="90000" tIns="45000"/>
          <a:p>
            <a:pPr>
              <a:lnSpc>
                <a:spcPct val="100000"/>
              </a:lnSpc>
            </a:pPr>
            <a:r>
              <a:rPr lang="en-US" sz="800">
                <a:solidFill>
                  <a:srgbClr val="292929"/>
                </a:solidFill>
                <a:latin typeface="Arial"/>
                <a:ea typeface="Arial"/>
              </a:rPr>
              <a:t>As a user I need to blah blah so that blah</a:t>
            </a:r>
            <a:endParaRPr/>
          </a:p>
        </p:txBody>
      </p:sp>
      <p:sp>
        <p:nvSpPr>
          <p:cNvPr id="249" name="CustomShape 12"/>
          <p:cNvSpPr/>
          <p:nvPr/>
        </p:nvSpPr>
        <p:spPr>
          <a:xfrm>
            <a:off x="1905120" y="3297600"/>
            <a:ext cx="1066320" cy="533160"/>
          </a:xfrm>
          <a:prstGeom prst="rect">
            <a:avLst/>
          </a:prstGeom>
          <a:solidFill>
            <a:srgbClr val="ffff99"/>
          </a:solidFill>
          <a:ln w="12600">
            <a:solidFill>
              <a:srgbClr val="000000"/>
            </a:solidFill>
            <a:round/>
          </a:ln>
        </p:spPr>
      </p:sp>
      <p:sp>
        <p:nvSpPr>
          <p:cNvPr id="250" name="CustomShape 13"/>
          <p:cNvSpPr/>
          <p:nvPr/>
        </p:nvSpPr>
        <p:spPr>
          <a:xfrm>
            <a:off x="1828800" y="3373920"/>
            <a:ext cx="1066320" cy="333720"/>
          </a:xfrm>
          <a:prstGeom prst="rect">
            <a:avLst/>
          </a:prstGeom>
          <a:noFill/>
          <a:ln w="9360">
            <a:noFill/>
          </a:ln>
        </p:spPr>
        <p:txBody>
          <a:bodyPr bIns="45000" lIns="90000" rIns="90000" tIns="45000"/>
          <a:p>
            <a:pPr>
              <a:lnSpc>
                <a:spcPct val="100000"/>
              </a:lnSpc>
            </a:pPr>
            <a:r>
              <a:rPr lang="en-US" sz="800">
                <a:solidFill>
                  <a:srgbClr val="292929"/>
                </a:solidFill>
                <a:latin typeface="Arial"/>
                <a:ea typeface="Arial"/>
              </a:rPr>
              <a:t>As a user I need to blah blah so that blah</a:t>
            </a:r>
            <a:endParaRPr/>
          </a:p>
        </p:txBody>
      </p:sp>
      <p:sp>
        <p:nvSpPr>
          <p:cNvPr id="251" name="CustomShape 14"/>
          <p:cNvSpPr/>
          <p:nvPr/>
        </p:nvSpPr>
        <p:spPr>
          <a:xfrm>
            <a:off x="152280" y="3530880"/>
            <a:ext cx="1980720" cy="609120"/>
          </a:xfrm>
          <a:prstGeom prst="rect">
            <a:avLst/>
          </a:prstGeom>
          <a:noFill/>
          <a:ln w="9360">
            <a:noFill/>
          </a:ln>
        </p:spPr>
        <p:txBody>
          <a:bodyPr bIns="45000" lIns="90000" rIns="90000" tIns="45000"/>
          <a:p>
            <a:pPr>
              <a:lnSpc>
                <a:spcPct val="100000"/>
              </a:lnSpc>
            </a:pPr>
            <a:r>
              <a:rPr b="1" lang="en-US" sz="2400">
                <a:solidFill>
                  <a:srgbClr val="00b0f0"/>
                </a:solidFill>
                <a:latin typeface="Calibri"/>
                <a:ea typeface="Arial"/>
              </a:rPr>
              <a:t>User Stories</a:t>
            </a:r>
            <a:endParaRPr/>
          </a:p>
        </p:txBody>
      </p:sp>
      <p:sp>
        <p:nvSpPr>
          <p:cNvPr id="252" name="CustomShape 15"/>
          <p:cNvSpPr/>
          <p:nvPr/>
        </p:nvSpPr>
        <p:spPr>
          <a:xfrm>
            <a:off x="1295280" y="1730520"/>
            <a:ext cx="456840" cy="272880"/>
          </a:xfrm>
          <a:prstGeom prst="rect">
            <a:avLst/>
          </a:prstGeom>
          <a:noFill/>
          <a:ln w="9360">
            <a:noFill/>
          </a:ln>
        </p:spPr>
        <p:txBody>
          <a:bodyPr bIns="45000" lIns="90000" rIns="90000" tIns="45000"/>
          <a:p>
            <a:pPr>
              <a:lnSpc>
                <a:spcPct val="100000"/>
              </a:lnSpc>
            </a:pPr>
            <a:r>
              <a:rPr b="1" lang="en-US" sz="1200">
                <a:solidFill>
                  <a:srgbClr val="ff0000"/>
                </a:solidFill>
                <a:latin typeface="Arial"/>
                <a:ea typeface="Arial"/>
              </a:rPr>
              <a:t>4</a:t>
            </a:r>
            <a:endParaRPr/>
          </a:p>
        </p:txBody>
      </p:sp>
      <p:sp>
        <p:nvSpPr>
          <p:cNvPr id="253" name="CustomShape 16"/>
          <p:cNvSpPr/>
          <p:nvPr/>
        </p:nvSpPr>
        <p:spPr>
          <a:xfrm>
            <a:off x="2286000" y="1930680"/>
            <a:ext cx="5333760" cy="609120"/>
          </a:xfrm>
          <a:prstGeom prst="rect">
            <a:avLst/>
          </a:prstGeom>
          <a:noFill/>
          <a:ln w="9360">
            <a:noFill/>
          </a:ln>
        </p:spPr>
        <p:txBody>
          <a:bodyPr bIns="45000" lIns="90000" rIns="90000" tIns="45000"/>
          <a:p>
            <a:pPr>
              <a:lnSpc>
                <a:spcPct val="100000"/>
              </a:lnSpc>
            </a:pPr>
            <a:r>
              <a:rPr b="1" lang="en-US" sz="2000">
                <a:solidFill>
                  <a:srgbClr val="ff0000"/>
                </a:solidFill>
                <a:latin typeface="Calibri"/>
                <a:ea typeface="Arial"/>
              </a:rPr>
              <a:t>Story Point Estimates</a:t>
            </a:r>
            <a:endParaRPr/>
          </a:p>
        </p:txBody>
      </p:sp>
      <p:sp>
        <p:nvSpPr>
          <p:cNvPr id="254" name="CustomShape 17"/>
          <p:cNvSpPr/>
          <p:nvPr/>
        </p:nvSpPr>
        <p:spPr>
          <a:xfrm>
            <a:off x="1523880" y="2035440"/>
            <a:ext cx="456840" cy="272880"/>
          </a:xfrm>
          <a:prstGeom prst="rect">
            <a:avLst/>
          </a:prstGeom>
          <a:noFill/>
          <a:ln w="9360">
            <a:noFill/>
          </a:ln>
        </p:spPr>
        <p:txBody>
          <a:bodyPr bIns="45000" lIns="90000" rIns="90000" tIns="45000"/>
          <a:p>
            <a:pPr>
              <a:lnSpc>
                <a:spcPct val="100000"/>
              </a:lnSpc>
            </a:pPr>
            <a:r>
              <a:rPr b="1" lang="en-US" sz="1200">
                <a:solidFill>
                  <a:srgbClr val="ff0000"/>
                </a:solidFill>
                <a:latin typeface="Arial"/>
                <a:ea typeface="Arial"/>
              </a:rPr>
              <a:t>2</a:t>
            </a:r>
            <a:endParaRPr/>
          </a:p>
        </p:txBody>
      </p:sp>
      <p:sp>
        <p:nvSpPr>
          <p:cNvPr id="255" name="CustomShape 18"/>
          <p:cNvSpPr/>
          <p:nvPr/>
        </p:nvSpPr>
        <p:spPr>
          <a:xfrm>
            <a:off x="1828800" y="2340360"/>
            <a:ext cx="456840" cy="272880"/>
          </a:xfrm>
          <a:prstGeom prst="rect">
            <a:avLst/>
          </a:prstGeom>
          <a:noFill/>
          <a:ln w="9360">
            <a:noFill/>
          </a:ln>
        </p:spPr>
        <p:txBody>
          <a:bodyPr bIns="45000" lIns="90000" rIns="90000" tIns="45000"/>
          <a:p>
            <a:pPr>
              <a:lnSpc>
                <a:spcPct val="100000"/>
              </a:lnSpc>
            </a:pPr>
            <a:r>
              <a:rPr b="1" lang="en-US" sz="1200">
                <a:solidFill>
                  <a:srgbClr val="ff0000"/>
                </a:solidFill>
                <a:latin typeface="Arial"/>
                <a:ea typeface="Arial"/>
              </a:rPr>
              <a:t>4</a:t>
            </a:r>
            <a:endParaRPr/>
          </a:p>
        </p:txBody>
      </p:sp>
      <p:sp>
        <p:nvSpPr>
          <p:cNvPr id="256" name="CustomShape 19"/>
          <p:cNvSpPr/>
          <p:nvPr/>
        </p:nvSpPr>
        <p:spPr>
          <a:xfrm>
            <a:off x="2133720" y="2644920"/>
            <a:ext cx="456840" cy="272880"/>
          </a:xfrm>
          <a:prstGeom prst="rect">
            <a:avLst/>
          </a:prstGeom>
          <a:noFill/>
          <a:ln w="9360">
            <a:noFill/>
          </a:ln>
        </p:spPr>
        <p:txBody>
          <a:bodyPr bIns="45000" lIns="90000" rIns="90000" tIns="45000"/>
          <a:p>
            <a:pPr>
              <a:lnSpc>
                <a:spcPct val="100000"/>
              </a:lnSpc>
            </a:pPr>
            <a:r>
              <a:rPr b="1" lang="en-US" sz="1200">
                <a:solidFill>
                  <a:srgbClr val="ff0000"/>
                </a:solidFill>
                <a:latin typeface="Arial"/>
                <a:ea typeface="Arial"/>
              </a:rPr>
              <a:t>2</a:t>
            </a:r>
            <a:endParaRPr/>
          </a:p>
        </p:txBody>
      </p:sp>
      <p:sp>
        <p:nvSpPr>
          <p:cNvPr id="257" name="CustomShape 20"/>
          <p:cNvSpPr/>
          <p:nvPr/>
        </p:nvSpPr>
        <p:spPr>
          <a:xfrm>
            <a:off x="2438280" y="2949840"/>
            <a:ext cx="456840" cy="272880"/>
          </a:xfrm>
          <a:prstGeom prst="rect">
            <a:avLst/>
          </a:prstGeom>
          <a:noFill/>
          <a:ln w="9360">
            <a:noFill/>
          </a:ln>
        </p:spPr>
        <p:txBody>
          <a:bodyPr bIns="45000" lIns="90000" rIns="90000" tIns="45000"/>
          <a:p>
            <a:pPr>
              <a:lnSpc>
                <a:spcPct val="100000"/>
              </a:lnSpc>
            </a:pPr>
            <a:r>
              <a:rPr b="1" lang="en-US" sz="1200">
                <a:solidFill>
                  <a:srgbClr val="ff0000"/>
                </a:solidFill>
                <a:latin typeface="Arial"/>
                <a:ea typeface="Arial"/>
              </a:rPr>
              <a:t>1</a:t>
            </a:r>
            <a:endParaRPr/>
          </a:p>
        </p:txBody>
      </p:sp>
      <p:sp>
        <p:nvSpPr>
          <p:cNvPr id="258" name="CustomShape 21"/>
          <p:cNvSpPr/>
          <p:nvPr/>
        </p:nvSpPr>
        <p:spPr>
          <a:xfrm>
            <a:off x="2743200" y="3254760"/>
            <a:ext cx="456840" cy="272880"/>
          </a:xfrm>
          <a:prstGeom prst="rect">
            <a:avLst/>
          </a:prstGeom>
          <a:noFill/>
          <a:ln w="9360">
            <a:noFill/>
          </a:ln>
        </p:spPr>
        <p:txBody>
          <a:bodyPr bIns="45000" lIns="90000" rIns="90000" tIns="45000"/>
          <a:p>
            <a:pPr>
              <a:lnSpc>
                <a:spcPct val="100000"/>
              </a:lnSpc>
            </a:pPr>
            <a:r>
              <a:rPr b="1" lang="en-US" sz="1200">
                <a:solidFill>
                  <a:srgbClr val="ff0000"/>
                </a:solidFill>
                <a:latin typeface="Arial"/>
                <a:ea typeface="Arial"/>
              </a:rPr>
              <a:t>8</a:t>
            </a:r>
            <a:endParaRPr/>
          </a:p>
        </p:txBody>
      </p:sp>
      <p:pic>
        <p:nvPicPr>
          <p:cNvPr descr="" id="259" name="Picture 2"/>
          <p:cNvPicPr/>
          <p:nvPr/>
        </p:nvPicPr>
        <p:blipFill>
          <a:blip r:embed="rId1"/>
          <a:stretch>
            <a:fillRect/>
          </a:stretch>
        </p:blipFill>
        <p:spPr>
          <a:xfrm>
            <a:off x="3581280" y="2540160"/>
            <a:ext cx="3504960" cy="2447640"/>
          </a:xfrm>
          <a:prstGeom prst="rect">
            <a:avLst/>
          </a:prstGeom>
          <a:ln w="12600">
            <a:noFill/>
          </a:ln>
        </p:spPr>
      </p:pic>
      <p:sp>
        <p:nvSpPr>
          <p:cNvPr id="260" name="CustomShape 22"/>
          <p:cNvSpPr/>
          <p:nvPr/>
        </p:nvSpPr>
        <p:spPr>
          <a:xfrm>
            <a:off x="7110000" y="2669760"/>
            <a:ext cx="1980720" cy="609120"/>
          </a:xfrm>
          <a:prstGeom prst="rect">
            <a:avLst/>
          </a:prstGeom>
          <a:noFill/>
          <a:ln w="9360">
            <a:noFill/>
          </a:ln>
        </p:spPr>
        <p:txBody>
          <a:bodyPr bIns="45000" lIns="90000" rIns="90000" tIns="45000"/>
          <a:p>
            <a:pPr>
              <a:lnSpc>
                <a:spcPct val="100000"/>
              </a:lnSpc>
            </a:pPr>
            <a:r>
              <a:rPr b="1" lang="en-US" sz="2800">
                <a:solidFill>
                  <a:srgbClr val="00b050"/>
                </a:solidFill>
                <a:latin typeface="Calibri"/>
                <a:ea typeface="Arial"/>
              </a:rPr>
              <a:t>Estimated Iteration Velocity</a:t>
            </a:r>
            <a:endParaRPr/>
          </a:p>
        </p:txBody>
      </p:sp>
      <p:sp>
        <p:nvSpPr>
          <p:cNvPr id="261" name="CustomShape 23"/>
          <p:cNvSpPr/>
          <p:nvPr/>
        </p:nvSpPr>
        <p:spPr>
          <a:xfrm>
            <a:off x="2893320" y="5093280"/>
            <a:ext cx="2867400" cy="609120"/>
          </a:xfrm>
          <a:prstGeom prst="rect">
            <a:avLst/>
          </a:prstGeom>
          <a:noFill/>
          <a:ln w="9360">
            <a:noFill/>
          </a:ln>
        </p:spPr>
        <p:txBody>
          <a:bodyPr bIns="45000" lIns="90000" rIns="90000" tIns="45000"/>
          <a:p>
            <a:pPr>
              <a:lnSpc>
                <a:spcPct val="100000"/>
              </a:lnSpc>
            </a:pPr>
            <a:r>
              <a:rPr b="1" lang="en-US" sz="2400">
                <a:solidFill>
                  <a:srgbClr val="292929"/>
                </a:solidFill>
                <a:latin typeface="Calibri"/>
                <a:ea typeface="Arial"/>
              </a:rPr>
              <a:t>/ </a:t>
            </a:r>
            <a:r>
              <a:rPr b="1" lang="en-US" sz="2400">
                <a:solidFill>
                  <a:srgbClr val="00b050"/>
                </a:solidFill>
                <a:latin typeface="Calibri"/>
                <a:ea typeface="Arial"/>
              </a:rPr>
              <a:t>Estimated Velocity</a:t>
            </a:r>
            <a:endParaRPr/>
          </a:p>
        </p:txBody>
      </p:sp>
      <p:sp>
        <p:nvSpPr>
          <p:cNvPr id="262" name="CustomShape 24"/>
          <p:cNvSpPr/>
          <p:nvPr/>
        </p:nvSpPr>
        <p:spPr>
          <a:xfrm>
            <a:off x="531000" y="5088600"/>
            <a:ext cx="2590560" cy="456120"/>
          </a:xfrm>
          <a:prstGeom prst="rect">
            <a:avLst/>
          </a:prstGeom>
          <a:noFill/>
          <a:ln>
            <a:noFill/>
          </a:ln>
        </p:spPr>
        <p:txBody>
          <a:bodyPr bIns="45000" lIns="90000" rIns="90000" tIns="45000"/>
          <a:p>
            <a:pPr>
              <a:lnSpc>
                <a:spcPct val="100000"/>
              </a:lnSpc>
            </a:pPr>
            <a:r>
              <a:rPr b="1" lang="en-US" sz="2400">
                <a:solidFill>
                  <a:srgbClr val="ff0000"/>
                </a:solidFill>
                <a:latin typeface="Calibri"/>
                <a:ea typeface="Arial"/>
              </a:rPr>
              <a:t>Total Story Points</a:t>
            </a:r>
            <a:endParaRPr/>
          </a:p>
        </p:txBody>
      </p:sp>
      <p:sp>
        <p:nvSpPr>
          <p:cNvPr id="263" name="CustomShape 25"/>
          <p:cNvSpPr/>
          <p:nvPr/>
        </p:nvSpPr>
        <p:spPr>
          <a:xfrm>
            <a:off x="5585400" y="5093280"/>
            <a:ext cx="3233880" cy="456120"/>
          </a:xfrm>
          <a:prstGeom prst="rect">
            <a:avLst/>
          </a:prstGeom>
          <a:noFill/>
          <a:ln>
            <a:noFill/>
          </a:ln>
        </p:spPr>
        <p:txBody>
          <a:bodyPr bIns="45000" lIns="90000" rIns="90000" tIns="45000"/>
          <a:p>
            <a:pPr>
              <a:lnSpc>
                <a:spcPct val="100000"/>
              </a:lnSpc>
            </a:pPr>
            <a:r>
              <a:rPr b="1" lang="en-US" sz="2400">
                <a:solidFill>
                  <a:srgbClr val="292929"/>
                </a:solidFill>
                <a:latin typeface="Calibri"/>
                <a:ea typeface="Arial"/>
              </a:rPr>
              <a:t>=</a:t>
            </a:r>
            <a:r>
              <a:rPr b="1" lang="en-US" sz="2400">
                <a:solidFill>
                  <a:srgbClr val="ff0000"/>
                </a:solidFill>
                <a:latin typeface="Calibri"/>
                <a:ea typeface="Arial"/>
              </a:rPr>
              <a:t> </a:t>
            </a:r>
            <a:r>
              <a:rPr b="1" lang="en-US" sz="2400">
                <a:solidFill>
                  <a:srgbClr val="9933ff"/>
                </a:solidFill>
                <a:latin typeface="Calibri"/>
                <a:ea typeface="Arial"/>
              </a:rPr>
              <a:t>Number of Iterations</a:t>
            </a:r>
            <a:endParaRPr/>
          </a:p>
        </p:txBody>
      </p:sp>
      <p:sp>
        <p:nvSpPr>
          <p:cNvPr id="264" name="CustomShape 26"/>
          <p:cNvSpPr/>
          <p:nvPr/>
        </p:nvSpPr>
        <p:spPr>
          <a:xfrm>
            <a:off x="7080120" y="3911760"/>
            <a:ext cx="1980720" cy="609120"/>
          </a:xfrm>
          <a:prstGeom prst="rect">
            <a:avLst/>
          </a:prstGeom>
          <a:noFill/>
          <a:ln w="9360">
            <a:noFill/>
          </a:ln>
        </p:spPr>
        <p:txBody>
          <a:bodyPr bIns="45000" lIns="90000" rIns="90000" tIns="45000"/>
          <a:p>
            <a:pPr>
              <a:lnSpc>
                <a:spcPct val="100000"/>
              </a:lnSpc>
            </a:pPr>
            <a:r>
              <a:rPr b="1" lang="en-US" sz="1600">
                <a:solidFill>
                  <a:srgbClr val="00b050"/>
                </a:solidFill>
                <a:latin typeface="Calibri"/>
                <a:ea typeface="Arial"/>
              </a:rPr>
              <a:t>(Points per iteration)</a:t>
            </a:r>
            <a:endParaRPr/>
          </a:p>
        </p:txBody>
      </p:sp>
      <p:sp>
        <p:nvSpPr>
          <p:cNvPr id="265" name="CustomShape 27"/>
          <p:cNvSpPr/>
          <p:nvPr/>
        </p:nvSpPr>
        <p:spPr>
          <a:xfrm>
            <a:off x="2248560" y="533520"/>
            <a:ext cx="5943240" cy="399600"/>
          </a:xfrm>
          <a:prstGeom prst="rect">
            <a:avLst/>
          </a:prstGeom>
          <a:noFill/>
          <a:ln>
            <a:noFill/>
          </a:ln>
        </p:spPr>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6" name="TextShape 1"/>
          <p:cNvSpPr txBox="1"/>
          <p:nvPr/>
        </p:nvSpPr>
        <p:spPr>
          <a:xfrm>
            <a:off x="395640" y="116640"/>
            <a:ext cx="8412120" cy="839160"/>
          </a:xfrm>
          <a:prstGeom prst="rect">
            <a:avLst/>
          </a:prstGeom>
        </p:spPr>
        <p:txBody>
          <a:bodyPr anchor="ctr"/>
          <a:p>
            <a:pPr>
              <a:lnSpc>
                <a:spcPct val="100000"/>
              </a:lnSpc>
            </a:pPr>
            <a:r>
              <a:rPr lang="en-US" sz="4400">
                <a:solidFill>
                  <a:srgbClr val="000000"/>
                </a:solidFill>
                <a:latin typeface="Marydale"/>
              </a:rPr>
              <a:t>Raw Velocity</a:t>
            </a:r>
            <a:endParaRPr/>
          </a:p>
        </p:txBody>
      </p:sp>
      <p:sp>
        <p:nvSpPr>
          <p:cNvPr id="267" name="TextShape 2"/>
          <p:cNvSpPr txBox="1"/>
          <p:nvPr/>
        </p:nvSpPr>
        <p:spPr>
          <a:xfrm>
            <a:off x="650160" y="764640"/>
            <a:ext cx="8457840" cy="685440"/>
          </a:xfrm>
          <a:prstGeom prst="rect">
            <a:avLst/>
          </a:prstGeom>
        </p:spPr>
        <p:txBody>
          <a:bodyPr/>
          <a:p>
            <a:pPr>
              <a:lnSpc>
                <a:spcPct val="100000"/>
              </a:lnSpc>
            </a:pPr>
            <a:r>
              <a:rPr lang="en-US" sz="2000">
                <a:solidFill>
                  <a:srgbClr val="008000"/>
                </a:solidFill>
                <a:latin typeface="CamingoDos Pro Cd"/>
              </a:rPr>
              <a:t>Estimated Velocity Per Pair</a:t>
            </a:r>
            <a:r>
              <a:rPr lang="en-US" sz="2000">
                <a:solidFill>
                  <a:srgbClr val="000000"/>
                </a:solidFill>
                <a:latin typeface="CamingoDos Pro Cd"/>
              </a:rPr>
              <a:t> X </a:t>
            </a:r>
            <a:r>
              <a:rPr lang="en-US" sz="2000">
                <a:solidFill>
                  <a:srgbClr val="3366ff"/>
                </a:solidFill>
                <a:latin typeface="CamingoDos Pro Cd"/>
              </a:rPr>
              <a:t>Steady State Pairs</a:t>
            </a:r>
            <a:r>
              <a:rPr lang="en-US" sz="2000">
                <a:solidFill>
                  <a:srgbClr val="000000"/>
                </a:solidFill>
                <a:latin typeface="CamingoDos Pro Cd"/>
              </a:rPr>
              <a:t> = </a:t>
            </a:r>
            <a:r>
              <a:rPr b="1" lang="en-US" sz="2000">
                <a:solidFill>
                  <a:srgbClr val="fac090"/>
                </a:solidFill>
                <a:latin typeface="CamingoDos Pro Cd"/>
              </a:rPr>
              <a:t>Raw Velocity </a:t>
            </a:r>
            <a:r>
              <a:rPr b="1" lang="en-US" sz="2000" u="sng">
                <a:solidFill>
                  <a:srgbClr val="fac090"/>
                </a:solidFill>
                <a:latin typeface="CamingoDos Pro Cd"/>
              </a:rPr>
              <a:t>Per Iteration</a:t>
            </a:r>
            <a:endParaRPr/>
          </a:p>
        </p:txBody>
      </p:sp>
      <p:sp>
        <p:nvSpPr>
          <p:cNvPr id="268" name="Line 3"/>
          <p:cNvSpPr/>
          <p:nvPr/>
        </p:nvSpPr>
        <p:spPr>
          <a:xfrm>
            <a:off x="1846800" y="1526400"/>
            <a:ext cx="23040" cy="3358440"/>
          </a:xfrm>
          <a:prstGeom prst="line">
            <a:avLst/>
          </a:prstGeom>
          <a:ln w="50760">
            <a:solidFill>
              <a:srgbClr val="c6e539"/>
            </a:solidFill>
            <a:round/>
          </a:ln>
        </p:spPr>
      </p:sp>
      <p:sp>
        <p:nvSpPr>
          <p:cNvPr id="269" name="Line 4"/>
          <p:cNvSpPr/>
          <p:nvPr/>
        </p:nvSpPr>
        <p:spPr>
          <a:xfrm flipH="1">
            <a:off x="1846800" y="4883760"/>
            <a:ext cx="4887360" cy="0"/>
          </a:xfrm>
          <a:prstGeom prst="line">
            <a:avLst/>
          </a:prstGeom>
          <a:ln w="50760">
            <a:solidFill>
              <a:srgbClr val="c6e539"/>
            </a:solidFill>
            <a:round/>
          </a:ln>
        </p:spPr>
      </p:sp>
      <p:sp>
        <p:nvSpPr>
          <p:cNvPr id="270" name="CustomShape 5"/>
          <p:cNvSpPr/>
          <p:nvPr/>
        </p:nvSpPr>
        <p:spPr>
          <a:xfrm rot="16200000">
            <a:off x="-294840" y="3081600"/>
            <a:ext cx="2285640" cy="395280"/>
          </a:xfrm>
          <a:prstGeom prst="rect">
            <a:avLst/>
          </a:prstGeom>
          <a:noFill/>
          <a:ln>
            <a:noFill/>
          </a:ln>
        </p:spPr>
        <p:txBody>
          <a:bodyPr bIns="45000" lIns="90000" rIns="90000" tIns="45000"/>
          <a:p>
            <a:pPr>
              <a:lnSpc>
                <a:spcPct val="100000"/>
              </a:lnSpc>
            </a:pPr>
            <a:r>
              <a:rPr lang="en-US" sz="2000">
                <a:solidFill>
                  <a:srgbClr val="292929"/>
                </a:solidFill>
                <a:latin typeface="Arial"/>
                <a:ea typeface="Arial"/>
              </a:rPr>
              <a:t>POINTS</a:t>
            </a:r>
            <a:endParaRPr/>
          </a:p>
        </p:txBody>
      </p:sp>
      <p:sp>
        <p:nvSpPr>
          <p:cNvPr id="271" name="Line 6"/>
          <p:cNvSpPr/>
          <p:nvPr/>
        </p:nvSpPr>
        <p:spPr>
          <a:xfrm>
            <a:off x="5603040" y="1907640"/>
            <a:ext cx="0" cy="2971800"/>
          </a:xfrm>
          <a:prstGeom prst="line">
            <a:avLst/>
          </a:prstGeom>
          <a:ln w="19080">
            <a:solidFill>
              <a:srgbClr val="000000"/>
            </a:solidFill>
            <a:custDash>
              <a:ds d="53000" sp="53000"/>
            </a:custDash>
            <a:round/>
          </a:ln>
        </p:spPr>
      </p:sp>
      <p:sp>
        <p:nvSpPr>
          <p:cNvPr id="272" name="Line 7"/>
          <p:cNvSpPr/>
          <p:nvPr/>
        </p:nvSpPr>
        <p:spPr>
          <a:xfrm>
            <a:off x="4841280" y="1907640"/>
            <a:ext cx="0" cy="2971800"/>
          </a:xfrm>
          <a:prstGeom prst="line">
            <a:avLst/>
          </a:prstGeom>
          <a:ln w="19080">
            <a:solidFill>
              <a:srgbClr val="000000"/>
            </a:solidFill>
            <a:custDash>
              <a:ds d="53000" sp="53000"/>
            </a:custDash>
            <a:round/>
          </a:ln>
        </p:spPr>
      </p:sp>
      <p:sp>
        <p:nvSpPr>
          <p:cNvPr id="273" name="Line 8"/>
          <p:cNvSpPr/>
          <p:nvPr/>
        </p:nvSpPr>
        <p:spPr>
          <a:xfrm>
            <a:off x="4079160" y="1907640"/>
            <a:ext cx="0" cy="2971800"/>
          </a:xfrm>
          <a:prstGeom prst="line">
            <a:avLst/>
          </a:prstGeom>
          <a:ln w="19080">
            <a:solidFill>
              <a:srgbClr val="000000"/>
            </a:solidFill>
            <a:custDash>
              <a:ds d="53000" sp="53000"/>
            </a:custDash>
            <a:round/>
          </a:ln>
        </p:spPr>
      </p:sp>
      <p:sp>
        <p:nvSpPr>
          <p:cNvPr id="274" name="Line 9"/>
          <p:cNvSpPr/>
          <p:nvPr/>
        </p:nvSpPr>
        <p:spPr>
          <a:xfrm>
            <a:off x="3393360" y="1907640"/>
            <a:ext cx="0" cy="2971800"/>
          </a:xfrm>
          <a:prstGeom prst="line">
            <a:avLst/>
          </a:prstGeom>
          <a:ln w="19080">
            <a:solidFill>
              <a:srgbClr val="000000"/>
            </a:solidFill>
            <a:custDash>
              <a:ds d="53000" sp="53000"/>
            </a:custDash>
            <a:round/>
          </a:ln>
        </p:spPr>
      </p:sp>
      <p:sp>
        <p:nvSpPr>
          <p:cNvPr id="275" name="Line 10"/>
          <p:cNvSpPr/>
          <p:nvPr/>
        </p:nvSpPr>
        <p:spPr>
          <a:xfrm>
            <a:off x="2631240" y="1907640"/>
            <a:ext cx="0" cy="2971800"/>
          </a:xfrm>
          <a:prstGeom prst="line">
            <a:avLst/>
          </a:prstGeom>
          <a:ln w="19080">
            <a:solidFill>
              <a:srgbClr val="000000"/>
            </a:solidFill>
            <a:custDash>
              <a:ds d="53000" sp="53000"/>
            </a:custDash>
            <a:round/>
          </a:ln>
        </p:spPr>
      </p:sp>
      <p:sp>
        <p:nvSpPr>
          <p:cNvPr id="276" name="CustomShape 11"/>
          <p:cNvSpPr/>
          <p:nvPr/>
        </p:nvSpPr>
        <p:spPr>
          <a:xfrm>
            <a:off x="3546000" y="5032080"/>
            <a:ext cx="1599840" cy="395280"/>
          </a:xfrm>
          <a:prstGeom prst="rect">
            <a:avLst/>
          </a:prstGeom>
          <a:noFill/>
          <a:ln>
            <a:noFill/>
          </a:ln>
        </p:spPr>
        <p:txBody>
          <a:bodyPr bIns="45000" lIns="90000" rIns="90000" tIns="45000"/>
          <a:p>
            <a:pPr>
              <a:lnSpc>
                <a:spcPct val="100000"/>
              </a:lnSpc>
            </a:pPr>
            <a:r>
              <a:rPr lang="en-US" sz="2000">
                <a:solidFill>
                  <a:srgbClr val="292929"/>
                </a:solidFill>
                <a:latin typeface="Arial"/>
                <a:ea typeface="Arial"/>
              </a:rPr>
              <a:t>TIME</a:t>
            </a:r>
            <a:endParaRPr/>
          </a:p>
        </p:txBody>
      </p:sp>
      <p:sp>
        <p:nvSpPr>
          <p:cNvPr id="277" name="CustomShape 12"/>
          <p:cNvSpPr/>
          <p:nvPr/>
        </p:nvSpPr>
        <p:spPr>
          <a:xfrm>
            <a:off x="4993560" y="5260680"/>
            <a:ext cx="609120" cy="304560"/>
          </a:xfrm>
          <a:prstGeom prst="rightArrow">
            <a:avLst>
              <a:gd fmla="val 50000" name="adj1"/>
              <a:gd fmla="val 50000" name="adj2"/>
            </a:avLst>
          </a:prstGeom>
          <a:gradFill>
            <a:gsLst>
              <a:gs pos="0">
                <a:srgbClr val="d03f3b"/>
              </a:gs>
              <a:gs pos="100000">
                <a:srgbClr val="ffa7a4"/>
              </a:gs>
            </a:gsLst>
            <a:lin ang="16200000"/>
          </a:gradFill>
          <a:ln>
            <a:noFill/>
          </a:ln>
        </p:spPr>
      </p:sp>
      <p:sp>
        <p:nvSpPr>
          <p:cNvPr id="278" name="CustomShape 13"/>
          <p:cNvSpPr/>
          <p:nvPr/>
        </p:nvSpPr>
        <p:spPr>
          <a:xfrm rot="16200000">
            <a:off x="1260000" y="2746440"/>
            <a:ext cx="609120" cy="304560"/>
          </a:xfrm>
          <a:prstGeom prst="rightArrow">
            <a:avLst>
              <a:gd fmla="val 50000" name="adj1"/>
              <a:gd fmla="val 50000" name="adj2"/>
            </a:avLst>
          </a:prstGeom>
          <a:gradFill>
            <a:gsLst>
              <a:gs pos="0">
                <a:srgbClr val="d03f3b"/>
              </a:gs>
              <a:gs pos="100000">
                <a:srgbClr val="ffa7a4"/>
              </a:gs>
            </a:gsLst>
            <a:lin ang="0"/>
          </a:gradFill>
          <a:ln>
            <a:noFill/>
          </a:ln>
        </p:spPr>
      </p:sp>
      <p:sp>
        <p:nvSpPr>
          <p:cNvPr id="279" name="Line 14"/>
          <p:cNvSpPr/>
          <p:nvPr/>
        </p:nvSpPr>
        <p:spPr>
          <a:xfrm>
            <a:off x="1819080" y="2212200"/>
            <a:ext cx="4851000" cy="1800"/>
          </a:xfrm>
          <a:prstGeom prst="line">
            <a:avLst/>
          </a:prstGeom>
          <a:ln w="47520">
            <a:solidFill>
              <a:srgbClr val="ff0000"/>
            </a:solidFill>
            <a:round/>
          </a:ln>
        </p:spPr>
      </p:sp>
      <p:sp>
        <p:nvSpPr>
          <p:cNvPr id="280" name="Line 15"/>
          <p:cNvSpPr/>
          <p:nvPr/>
        </p:nvSpPr>
        <p:spPr>
          <a:xfrm flipV="1">
            <a:off x="1945440" y="1755000"/>
            <a:ext cx="3353040" cy="3124440"/>
          </a:xfrm>
          <a:prstGeom prst="line">
            <a:avLst/>
          </a:prstGeom>
          <a:ln w="34920">
            <a:solidFill>
              <a:srgbClr val="808080"/>
            </a:solidFill>
            <a:round/>
          </a:ln>
        </p:spPr>
      </p:sp>
      <p:sp>
        <p:nvSpPr>
          <p:cNvPr id="281" name="Line 16"/>
          <p:cNvSpPr/>
          <p:nvPr/>
        </p:nvSpPr>
        <p:spPr>
          <a:xfrm>
            <a:off x="6365160" y="1907640"/>
            <a:ext cx="0" cy="2971800"/>
          </a:xfrm>
          <a:prstGeom prst="line">
            <a:avLst/>
          </a:prstGeom>
          <a:ln w="19080">
            <a:solidFill>
              <a:srgbClr val="000000"/>
            </a:solidFill>
            <a:custDash>
              <a:ds d="53000" sp="53000"/>
            </a:custDash>
            <a:round/>
          </a:ln>
        </p:spPr>
      </p:sp>
      <p:sp>
        <p:nvSpPr>
          <p:cNvPr id="282" name="CustomShape 17"/>
          <p:cNvSpPr/>
          <p:nvPr/>
        </p:nvSpPr>
        <p:spPr>
          <a:xfrm>
            <a:off x="650160" y="5565240"/>
            <a:ext cx="8457840" cy="609120"/>
          </a:xfrm>
          <a:prstGeom prst="rect">
            <a:avLst/>
          </a:prstGeom>
          <a:noFill/>
          <a:ln>
            <a:noFill/>
          </a:ln>
        </p:spPr>
        <p:txBody>
          <a:bodyPr bIns="26640" lIns="26640" rIns="26640" tIns="26640"/>
          <a:p>
            <a:pPr>
              <a:lnSpc>
                <a:spcPct val="100000"/>
              </a:lnSpc>
            </a:pPr>
            <a:r>
              <a:rPr b="1" lang="en-US" sz="2000">
                <a:solidFill>
                  <a:srgbClr val="ff6600"/>
                </a:solidFill>
                <a:latin typeface="Calibri"/>
              </a:rPr>
              <a:t>Total Story Points </a:t>
            </a:r>
            <a:r>
              <a:rPr b="1" lang="en-US" sz="2000">
                <a:solidFill>
                  <a:srgbClr val="000000"/>
                </a:solidFill>
                <a:latin typeface="Calibri"/>
              </a:rPr>
              <a:t>/ </a:t>
            </a:r>
            <a:r>
              <a:rPr b="1" lang="en-US" sz="2000">
                <a:solidFill>
                  <a:srgbClr val="fac090"/>
                </a:solidFill>
                <a:latin typeface="Calibri"/>
              </a:rPr>
              <a:t>Raw Velocity Per Iteration </a:t>
            </a:r>
            <a:r>
              <a:rPr lang="en-US" sz="2000">
                <a:solidFill>
                  <a:srgbClr val="000000"/>
                </a:solidFill>
                <a:latin typeface="Calibri"/>
              </a:rPr>
              <a:t>= Rough Number of Iterations</a:t>
            </a:r>
            <a:endParaRPr/>
          </a:p>
        </p:txBody>
      </p:sp>
    </p:spTree>
  </p:cSld>
  <p:transition spd="slow">
    <p:fade thruBlk="true"/>
  </p:transition>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3" name="TextShape 1"/>
          <p:cNvSpPr txBox="1"/>
          <p:nvPr/>
        </p:nvSpPr>
        <p:spPr>
          <a:xfrm>
            <a:off x="152280" y="303480"/>
            <a:ext cx="8625600" cy="839160"/>
          </a:xfrm>
          <a:prstGeom prst="rect">
            <a:avLst/>
          </a:prstGeom>
        </p:spPr>
        <p:txBody>
          <a:bodyPr anchor="ctr"/>
          <a:p>
            <a:pPr>
              <a:lnSpc>
                <a:spcPct val="100000"/>
              </a:lnSpc>
            </a:pPr>
            <a:r>
              <a:rPr lang="en-US" sz="4400">
                <a:solidFill>
                  <a:srgbClr val="000000"/>
                </a:solidFill>
                <a:latin typeface="Marydale"/>
              </a:rPr>
              <a:t>Add Non-Dev Time and Risk</a:t>
            </a:r>
            <a:endParaRPr/>
          </a:p>
        </p:txBody>
      </p:sp>
      <p:sp>
        <p:nvSpPr>
          <p:cNvPr id="284" name="TextShape 2"/>
          <p:cNvSpPr txBox="1"/>
          <p:nvPr/>
        </p:nvSpPr>
        <p:spPr>
          <a:xfrm>
            <a:off x="457200" y="1219320"/>
            <a:ext cx="8457840" cy="685440"/>
          </a:xfrm>
          <a:prstGeom prst="rect">
            <a:avLst/>
          </a:prstGeom>
        </p:spPr>
        <p:txBody>
          <a:bodyPr/>
          <a:p>
            <a:pPr>
              <a:lnSpc>
                <a:spcPct val="100000"/>
              </a:lnSpc>
            </a:pPr>
            <a:r>
              <a:rPr lang="en-US" sz="2000">
                <a:solidFill>
                  <a:srgbClr val="fac090"/>
                </a:solidFill>
                <a:latin typeface="CamingoDos Pro Cd"/>
              </a:rPr>
              <a:t>Add whatever time is necessary on either end, and you have your total estimated duration range</a:t>
            </a:r>
            <a:endParaRPr/>
          </a:p>
        </p:txBody>
      </p:sp>
      <p:sp>
        <p:nvSpPr>
          <p:cNvPr id="285" name="Line 3"/>
          <p:cNvSpPr/>
          <p:nvPr/>
        </p:nvSpPr>
        <p:spPr>
          <a:xfrm>
            <a:off x="1653840" y="1981080"/>
            <a:ext cx="23040" cy="3358080"/>
          </a:xfrm>
          <a:prstGeom prst="line">
            <a:avLst/>
          </a:prstGeom>
          <a:ln w="50760">
            <a:solidFill>
              <a:srgbClr val="c6e539"/>
            </a:solidFill>
            <a:round/>
          </a:ln>
        </p:spPr>
      </p:sp>
      <p:sp>
        <p:nvSpPr>
          <p:cNvPr id="286" name="Line 4"/>
          <p:cNvSpPr/>
          <p:nvPr/>
        </p:nvSpPr>
        <p:spPr>
          <a:xfrm flipH="1">
            <a:off x="1653840" y="5338080"/>
            <a:ext cx="4887000" cy="0"/>
          </a:xfrm>
          <a:prstGeom prst="line">
            <a:avLst/>
          </a:prstGeom>
          <a:ln w="50760">
            <a:solidFill>
              <a:srgbClr val="c6e539"/>
            </a:solidFill>
            <a:round/>
          </a:ln>
        </p:spPr>
      </p:sp>
      <p:sp>
        <p:nvSpPr>
          <p:cNvPr id="287" name="CustomShape 5"/>
          <p:cNvSpPr/>
          <p:nvPr/>
        </p:nvSpPr>
        <p:spPr>
          <a:xfrm rot="16200000">
            <a:off x="-771120" y="4527000"/>
            <a:ext cx="2133360" cy="395280"/>
          </a:xfrm>
          <a:prstGeom prst="rect">
            <a:avLst/>
          </a:prstGeom>
          <a:noFill/>
          <a:ln>
            <a:noFill/>
          </a:ln>
        </p:spPr>
        <p:txBody>
          <a:bodyPr bIns="45000" lIns="90000" rIns="90000" tIns="45000"/>
          <a:p>
            <a:pPr>
              <a:lnSpc>
                <a:spcPct val="100000"/>
              </a:lnSpc>
            </a:pPr>
            <a:r>
              <a:rPr lang="en-US" sz="2000">
                <a:solidFill>
                  <a:srgbClr val="292929"/>
                </a:solidFill>
                <a:latin typeface="Arial"/>
                <a:ea typeface="Arial"/>
              </a:rPr>
              <a:t>POINTS</a:t>
            </a:r>
            <a:endParaRPr/>
          </a:p>
        </p:txBody>
      </p:sp>
      <p:sp>
        <p:nvSpPr>
          <p:cNvPr id="288" name="Line 6"/>
          <p:cNvSpPr/>
          <p:nvPr/>
        </p:nvSpPr>
        <p:spPr>
          <a:xfrm>
            <a:off x="5410080" y="2361960"/>
            <a:ext cx="0" cy="2971800"/>
          </a:xfrm>
          <a:prstGeom prst="line">
            <a:avLst/>
          </a:prstGeom>
          <a:ln w="19080">
            <a:solidFill>
              <a:srgbClr val="000000"/>
            </a:solidFill>
            <a:custDash>
              <a:ds d="53000" sp="53000"/>
            </a:custDash>
            <a:round/>
          </a:ln>
        </p:spPr>
      </p:sp>
      <p:sp>
        <p:nvSpPr>
          <p:cNvPr id="289" name="Line 7"/>
          <p:cNvSpPr/>
          <p:nvPr/>
        </p:nvSpPr>
        <p:spPr>
          <a:xfrm>
            <a:off x="4647960" y="2361960"/>
            <a:ext cx="0" cy="2971800"/>
          </a:xfrm>
          <a:prstGeom prst="line">
            <a:avLst/>
          </a:prstGeom>
          <a:ln w="19080">
            <a:solidFill>
              <a:srgbClr val="000000"/>
            </a:solidFill>
            <a:custDash>
              <a:ds d="53000" sp="53000"/>
            </a:custDash>
            <a:round/>
          </a:ln>
        </p:spPr>
      </p:sp>
      <p:sp>
        <p:nvSpPr>
          <p:cNvPr id="290" name="Line 8"/>
          <p:cNvSpPr/>
          <p:nvPr/>
        </p:nvSpPr>
        <p:spPr>
          <a:xfrm>
            <a:off x="3886200" y="2361960"/>
            <a:ext cx="0" cy="2971800"/>
          </a:xfrm>
          <a:prstGeom prst="line">
            <a:avLst/>
          </a:prstGeom>
          <a:ln w="19080">
            <a:solidFill>
              <a:srgbClr val="000000"/>
            </a:solidFill>
            <a:custDash>
              <a:ds d="53000" sp="53000"/>
            </a:custDash>
            <a:round/>
          </a:ln>
        </p:spPr>
      </p:sp>
      <p:sp>
        <p:nvSpPr>
          <p:cNvPr id="291" name="Line 9"/>
          <p:cNvSpPr/>
          <p:nvPr/>
        </p:nvSpPr>
        <p:spPr>
          <a:xfrm>
            <a:off x="3200400" y="2361960"/>
            <a:ext cx="0" cy="2971800"/>
          </a:xfrm>
          <a:prstGeom prst="line">
            <a:avLst/>
          </a:prstGeom>
          <a:ln w="19080">
            <a:solidFill>
              <a:srgbClr val="000000"/>
            </a:solidFill>
            <a:custDash>
              <a:ds d="53000" sp="53000"/>
            </a:custDash>
            <a:round/>
          </a:ln>
        </p:spPr>
      </p:sp>
      <p:sp>
        <p:nvSpPr>
          <p:cNvPr id="292" name="Line 10"/>
          <p:cNvSpPr/>
          <p:nvPr/>
        </p:nvSpPr>
        <p:spPr>
          <a:xfrm>
            <a:off x="2438280" y="2361960"/>
            <a:ext cx="0" cy="2971800"/>
          </a:xfrm>
          <a:prstGeom prst="line">
            <a:avLst/>
          </a:prstGeom>
          <a:ln w="19080">
            <a:solidFill>
              <a:srgbClr val="000000"/>
            </a:solidFill>
            <a:custDash>
              <a:ds d="53000" sp="53000"/>
            </a:custDash>
            <a:round/>
          </a:ln>
        </p:spPr>
      </p:sp>
      <p:sp>
        <p:nvSpPr>
          <p:cNvPr id="293" name="CustomShape 11"/>
          <p:cNvSpPr/>
          <p:nvPr/>
        </p:nvSpPr>
        <p:spPr>
          <a:xfrm>
            <a:off x="3352680" y="5486400"/>
            <a:ext cx="1599840" cy="395280"/>
          </a:xfrm>
          <a:prstGeom prst="rect">
            <a:avLst/>
          </a:prstGeom>
          <a:noFill/>
          <a:ln>
            <a:noFill/>
          </a:ln>
        </p:spPr>
        <p:txBody>
          <a:bodyPr bIns="45000" lIns="90000" rIns="90000" tIns="45000"/>
          <a:p>
            <a:pPr>
              <a:lnSpc>
                <a:spcPct val="100000"/>
              </a:lnSpc>
            </a:pPr>
            <a:r>
              <a:rPr lang="en-US" sz="2000">
                <a:solidFill>
                  <a:srgbClr val="292929"/>
                </a:solidFill>
                <a:latin typeface="Arial"/>
                <a:ea typeface="Arial"/>
              </a:rPr>
              <a:t>TIME</a:t>
            </a:r>
            <a:endParaRPr/>
          </a:p>
        </p:txBody>
      </p:sp>
      <p:sp>
        <p:nvSpPr>
          <p:cNvPr id="294" name="CustomShape 12"/>
          <p:cNvSpPr/>
          <p:nvPr/>
        </p:nvSpPr>
        <p:spPr>
          <a:xfrm>
            <a:off x="4952880" y="5715000"/>
            <a:ext cx="609120" cy="304560"/>
          </a:xfrm>
          <a:prstGeom prst="rightArrow">
            <a:avLst>
              <a:gd fmla="val 50000" name="adj1"/>
              <a:gd fmla="val 50000" name="adj2"/>
            </a:avLst>
          </a:prstGeom>
          <a:gradFill>
            <a:gsLst>
              <a:gs pos="0">
                <a:srgbClr val="d03f3b"/>
              </a:gs>
              <a:gs pos="100000">
                <a:srgbClr val="ffa7a4"/>
              </a:gs>
            </a:gsLst>
            <a:lin ang="16200000"/>
          </a:gradFill>
          <a:ln>
            <a:noFill/>
          </a:ln>
        </p:spPr>
      </p:sp>
      <p:sp>
        <p:nvSpPr>
          <p:cNvPr id="295" name="CustomShape 13"/>
          <p:cNvSpPr/>
          <p:nvPr/>
        </p:nvSpPr>
        <p:spPr>
          <a:xfrm rot="16200000">
            <a:off x="152640" y="2591280"/>
            <a:ext cx="609120" cy="304560"/>
          </a:xfrm>
          <a:prstGeom prst="rightArrow">
            <a:avLst>
              <a:gd fmla="val 50000" name="adj1"/>
              <a:gd fmla="val 50000" name="adj2"/>
            </a:avLst>
          </a:prstGeom>
          <a:gradFill>
            <a:gsLst>
              <a:gs pos="0">
                <a:srgbClr val="d03f3b"/>
              </a:gs>
              <a:gs pos="100000">
                <a:srgbClr val="ffa7a4"/>
              </a:gs>
            </a:gsLst>
            <a:lin ang="0"/>
          </a:gradFill>
          <a:ln>
            <a:noFill/>
          </a:ln>
        </p:spPr>
      </p:sp>
      <p:sp>
        <p:nvSpPr>
          <p:cNvPr id="296" name="Line 14"/>
          <p:cNvSpPr/>
          <p:nvPr/>
        </p:nvSpPr>
        <p:spPr>
          <a:xfrm>
            <a:off x="1626120" y="2666880"/>
            <a:ext cx="4850640" cy="1440"/>
          </a:xfrm>
          <a:prstGeom prst="line">
            <a:avLst/>
          </a:prstGeom>
          <a:ln w="47520">
            <a:solidFill>
              <a:srgbClr val="ff0000"/>
            </a:solidFill>
            <a:round/>
          </a:ln>
        </p:spPr>
      </p:sp>
      <p:sp>
        <p:nvSpPr>
          <p:cNvPr id="297" name="Line 15"/>
          <p:cNvSpPr/>
          <p:nvPr/>
        </p:nvSpPr>
        <p:spPr>
          <a:xfrm>
            <a:off x="6172200" y="2361960"/>
            <a:ext cx="0" cy="2971800"/>
          </a:xfrm>
          <a:prstGeom prst="line">
            <a:avLst/>
          </a:prstGeom>
          <a:ln w="19080">
            <a:solidFill>
              <a:srgbClr val="000000"/>
            </a:solidFill>
            <a:custDash>
              <a:ds d="53000" sp="53000"/>
            </a:custDash>
            <a:round/>
          </a:ln>
        </p:spPr>
      </p:sp>
      <p:sp>
        <p:nvSpPr>
          <p:cNvPr id="298" name="CustomShape 16"/>
          <p:cNvSpPr/>
          <p:nvPr/>
        </p:nvSpPr>
        <p:spPr>
          <a:xfrm>
            <a:off x="6267960" y="3765240"/>
            <a:ext cx="3038760" cy="1345680"/>
          </a:xfrm>
          <a:prstGeom prst="rect">
            <a:avLst/>
          </a:prstGeom>
          <a:noFill/>
          <a:ln>
            <a:noFill/>
          </a:ln>
        </p:spPr>
      </p:sp>
      <p:sp>
        <p:nvSpPr>
          <p:cNvPr id="299" name="Line 17"/>
          <p:cNvSpPr/>
          <p:nvPr/>
        </p:nvSpPr>
        <p:spPr>
          <a:xfrm flipV="1">
            <a:off x="3200400" y="3886200"/>
            <a:ext cx="685800" cy="685800"/>
          </a:xfrm>
          <a:prstGeom prst="line">
            <a:avLst/>
          </a:prstGeom>
          <a:ln w="34920">
            <a:solidFill>
              <a:srgbClr val="808080"/>
            </a:solidFill>
            <a:round/>
          </a:ln>
        </p:spPr>
      </p:sp>
      <p:sp>
        <p:nvSpPr>
          <p:cNvPr id="300" name="Line 18"/>
          <p:cNvSpPr/>
          <p:nvPr/>
        </p:nvSpPr>
        <p:spPr>
          <a:xfrm flipV="1">
            <a:off x="1676160" y="4572000"/>
            <a:ext cx="1524240" cy="761760"/>
          </a:xfrm>
          <a:prstGeom prst="line">
            <a:avLst/>
          </a:prstGeom>
          <a:ln w="34920">
            <a:solidFill>
              <a:srgbClr val="808080"/>
            </a:solidFill>
            <a:round/>
          </a:ln>
        </p:spPr>
      </p:sp>
      <p:sp>
        <p:nvSpPr>
          <p:cNvPr id="301" name="Line 19"/>
          <p:cNvSpPr/>
          <p:nvPr/>
        </p:nvSpPr>
        <p:spPr>
          <a:xfrm flipV="1">
            <a:off x="3886200" y="3504960"/>
            <a:ext cx="761760" cy="381240"/>
          </a:xfrm>
          <a:prstGeom prst="line">
            <a:avLst/>
          </a:prstGeom>
          <a:ln w="34920">
            <a:solidFill>
              <a:srgbClr val="808080"/>
            </a:solidFill>
            <a:round/>
          </a:ln>
        </p:spPr>
      </p:sp>
      <p:sp>
        <p:nvSpPr>
          <p:cNvPr id="302" name="Line 20"/>
          <p:cNvSpPr/>
          <p:nvPr/>
        </p:nvSpPr>
        <p:spPr>
          <a:xfrm flipV="1">
            <a:off x="4647960" y="2438280"/>
            <a:ext cx="914400" cy="1066680"/>
          </a:xfrm>
          <a:prstGeom prst="line">
            <a:avLst/>
          </a:prstGeom>
          <a:ln w="34920">
            <a:solidFill>
              <a:srgbClr val="808080"/>
            </a:solidFill>
            <a:round/>
          </a:ln>
        </p:spPr>
      </p:sp>
      <p:sp>
        <p:nvSpPr>
          <p:cNvPr id="303" name="Line 21"/>
          <p:cNvSpPr/>
          <p:nvPr/>
        </p:nvSpPr>
        <p:spPr>
          <a:xfrm flipV="1">
            <a:off x="3635280" y="3867480"/>
            <a:ext cx="897840" cy="723960"/>
          </a:xfrm>
          <a:prstGeom prst="line">
            <a:avLst/>
          </a:prstGeom>
          <a:ln w="34920">
            <a:solidFill>
              <a:srgbClr val="808080"/>
            </a:solidFill>
            <a:round/>
          </a:ln>
        </p:spPr>
      </p:sp>
      <p:sp>
        <p:nvSpPr>
          <p:cNvPr id="304" name="Line 22"/>
          <p:cNvSpPr/>
          <p:nvPr/>
        </p:nvSpPr>
        <p:spPr>
          <a:xfrm flipV="1">
            <a:off x="1714320" y="4591440"/>
            <a:ext cx="1920960" cy="726840"/>
          </a:xfrm>
          <a:prstGeom prst="line">
            <a:avLst/>
          </a:prstGeom>
          <a:ln w="34920">
            <a:solidFill>
              <a:srgbClr val="808080"/>
            </a:solidFill>
            <a:round/>
          </a:ln>
        </p:spPr>
      </p:sp>
      <p:sp>
        <p:nvSpPr>
          <p:cNvPr id="305" name="Line 23"/>
          <p:cNvSpPr/>
          <p:nvPr/>
        </p:nvSpPr>
        <p:spPr>
          <a:xfrm flipV="1">
            <a:off x="4533120" y="3503880"/>
            <a:ext cx="960480" cy="363600"/>
          </a:xfrm>
          <a:prstGeom prst="line">
            <a:avLst/>
          </a:prstGeom>
          <a:ln w="34920">
            <a:solidFill>
              <a:srgbClr val="808080"/>
            </a:solidFill>
            <a:round/>
          </a:ln>
        </p:spPr>
      </p:sp>
      <p:sp>
        <p:nvSpPr>
          <p:cNvPr id="306" name="Line 24"/>
          <p:cNvSpPr/>
          <p:nvPr/>
        </p:nvSpPr>
        <p:spPr>
          <a:xfrm flipV="1">
            <a:off x="5493600" y="2361960"/>
            <a:ext cx="1211760" cy="1141920"/>
          </a:xfrm>
          <a:prstGeom prst="line">
            <a:avLst/>
          </a:prstGeom>
          <a:ln w="34920">
            <a:solidFill>
              <a:srgbClr val="808080"/>
            </a:solidFill>
            <a:round/>
          </a:ln>
        </p:spPr>
      </p:sp>
      <p:sp>
        <p:nvSpPr>
          <p:cNvPr id="307" name="CustomShape 25"/>
          <p:cNvSpPr/>
          <p:nvPr/>
        </p:nvSpPr>
        <p:spPr>
          <a:xfrm>
            <a:off x="914400" y="2666880"/>
            <a:ext cx="685440" cy="456840"/>
          </a:xfrm>
          <a:prstGeom prst="roundRect">
            <a:avLst>
              <a:gd fmla="val 16667" name="adj"/>
            </a:avLst>
          </a:prstGeom>
          <a:gradFill>
            <a:gsLst>
              <a:gs pos="0">
                <a:srgbClr val="d03f3b"/>
              </a:gs>
              <a:gs pos="100000">
                <a:srgbClr val="ffa7a4"/>
              </a:gs>
            </a:gsLst>
            <a:lin ang="16200000"/>
          </a:gradFill>
          <a:ln>
            <a:noFill/>
          </a:ln>
        </p:spPr>
        <p:txBody>
          <a:bodyPr/>
          <a:p>
            <a:pPr algn="ctr">
              <a:lnSpc>
                <a:spcPct val="100000"/>
              </a:lnSpc>
            </a:pPr>
            <a:r>
              <a:rPr lang="en-US" sz="900">
                <a:solidFill>
                  <a:srgbClr val="ffffff"/>
                </a:solidFill>
                <a:latin typeface="Calibri"/>
                <a:ea typeface="ヒラギノ角ゴ ProN W3"/>
              </a:rPr>
              <a:t>Initiation</a:t>
            </a:r>
            <a:endParaRPr/>
          </a:p>
        </p:txBody>
      </p:sp>
      <p:sp>
        <p:nvSpPr>
          <p:cNvPr id="308" name="Line 26"/>
          <p:cNvSpPr/>
          <p:nvPr/>
        </p:nvSpPr>
        <p:spPr>
          <a:xfrm>
            <a:off x="914400" y="2361960"/>
            <a:ext cx="0" cy="2971800"/>
          </a:xfrm>
          <a:prstGeom prst="line">
            <a:avLst/>
          </a:prstGeom>
          <a:ln w="19080">
            <a:solidFill>
              <a:srgbClr val="000000"/>
            </a:solidFill>
            <a:custDash>
              <a:ds d="53000" sp="53000"/>
            </a:custDash>
            <a:round/>
          </a:ln>
        </p:spPr>
      </p:sp>
      <p:sp>
        <p:nvSpPr>
          <p:cNvPr id="309" name="Line 27"/>
          <p:cNvSpPr/>
          <p:nvPr/>
        </p:nvSpPr>
        <p:spPr>
          <a:xfrm>
            <a:off x="6933960" y="2361960"/>
            <a:ext cx="0" cy="2971800"/>
          </a:xfrm>
          <a:prstGeom prst="line">
            <a:avLst/>
          </a:prstGeom>
          <a:ln w="19080">
            <a:solidFill>
              <a:srgbClr val="000000"/>
            </a:solidFill>
            <a:custDash>
              <a:ds d="53000" sp="53000"/>
            </a:custDash>
            <a:round/>
          </a:ln>
        </p:spPr>
      </p:sp>
      <p:sp>
        <p:nvSpPr>
          <p:cNvPr id="310" name="CustomShape 28"/>
          <p:cNvSpPr/>
          <p:nvPr/>
        </p:nvSpPr>
        <p:spPr>
          <a:xfrm>
            <a:off x="5029200" y="2971800"/>
            <a:ext cx="685440" cy="380520"/>
          </a:xfrm>
          <a:prstGeom prst="roundRect">
            <a:avLst>
              <a:gd fmla="val 16667" name="adj"/>
            </a:avLst>
          </a:prstGeom>
          <a:gradFill>
            <a:gsLst>
              <a:gs pos="0">
                <a:srgbClr val="d03f3b"/>
              </a:gs>
              <a:gs pos="100000">
                <a:srgbClr val="ffa7a4"/>
              </a:gs>
            </a:gsLst>
            <a:lin ang="16200000"/>
          </a:gradFill>
          <a:ln>
            <a:noFill/>
          </a:ln>
        </p:spPr>
        <p:txBody>
          <a:bodyPr/>
          <a:p>
            <a:pPr algn="ctr">
              <a:lnSpc>
                <a:spcPct val="100000"/>
              </a:lnSpc>
            </a:pPr>
            <a:r>
              <a:rPr lang="en-US" sz="1600">
                <a:solidFill>
                  <a:srgbClr val="ffffff"/>
                </a:solidFill>
                <a:latin typeface="Calibri"/>
                <a:ea typeface="ヒラギノ角ゴ ProN W3"/>
              </a:rPr>
              <a:t>UAT</a:t>
            </a:r>
            <a:endParaRPr/>
          </a:p>
        </p:txBody>
      </p:sp>
      <p:sp>
        <p:nvSpPr>
          <p:cNvPr id="311" name="CustomShape 29"/>
          <p:cNvSpPr/>
          <p:nvPr/>
        </p:nvSpPr>
        <p:spPr>
          <a:xfrm>
            <a:off x="5715000" y="2971800"/>
            <a:ext cx="1142640" cy="380520"/>
          </a:xfrm>
          <a:prstGeom prst="roundRect">
            <a:avLst>
              <a:gd fmla="val 16667" name="adj"/>
            </a:avLst>
          </a:prstGeom>
          <a:gradFill>
            <a:gsLst>
              <a:gs pos="0">
                <a:srgbClr val="d03f3b"/>
              </a:gs>
              <a:gs pos="100000">
                <a:srgbClr val="ffa7a4"/>
              </a:gs>
            </a:gsLst>
            <a:lin ang="16200000"/>
          </a:gradFill>
          <a:ln>
            <a:noFill/>
          </a:ln>
        </p:spPr>
        <p:txBody>
          <a:bodyPr/>
          <a:p>
            <a:pPr algn="ctr">
              <a:lnSpc>
                <a:spcPct val="100000"/>
              </a:lnSpc>
            </a:pPr>
            <a:r>
              <a:rPr lang="en-US" sz="1600">
                <a:solidFill>
                  <a:srgbClr val="ffffff"/>
                </a:solidFill>
                <a:latin typeface="Calibri"/>
                <a:ea typeface="ヒラギノ角ゴ ProN W3"/>
              </a:rPr>
              <a:t>Beta</a:t>
            </a:r>
            <a:endParaRPr/>
          </a:p>
        </p:txBody>
      </p:sp>
      <p:sp>
        <p:nvSpPr>
          <p:cNvPr id="312" name="CustomShape 30"/>
          <p:cNvSpPr/>
          <p:nvPr/>
        </p:nvSpPr>
        <p:spPr>
          <a:xfrm>
            <a:off x="6858000" y="2971800"/>
            <a:ext cx="685440" cy="380520"/>
          </a:xfrm>
          <a:prstGeom prst="roundRect">
            <a:avLst>
              <a:gd fmla="val 16667" name="adj"/>
            </a:avLst>
          </a:prstGeom>
          <a:gradFill>
            <a:gsLst>
              <a:gs pos="0">
                <a:srgbClr val="d03f3b"/>
              </a:gs>
              <a:gs pos="100000">
                <a:srgbClr val="ffa7a4"/>
              </a:gs>
            </a:gsLst>
            <a:lin ang="16200000"/>
          </a:gradFill>
          <a:ln>
            <a:noFill/>
          </a:ln>
        </p:spPr>
        <p:txBody>
          <a:bodyPr/>
          <a:p>
            <a:pPr algn="ctr">
              <a:lnSpc>
                <a:spcPct val="100000"/>
              </a:lnSpc>
            </a:pPr>
            <a:r>
              <a:rPr lang="en-US" sz="1600">
                <a:solidFill>
                  <a:srgbClr val="ffffff"/>
                </a:solidFill>
                <a:latin typeface="Calibri"/>
                <a:ea typeface="ヒラギノ角ゴ ProN W3"/>
              </a:rPr>
              <a:t>GA</a:t>
            </a:r>
            <a:endParaRPr/>
          </a:p>
        </p:txBody>
      </p:sp>
      <p:sp>
        <p:nvSpPr>
          <p:cNvPr id="313" name="CustomShape 31"/>
          <p:cNvSpPr/>
          <p:nvPr/>
        </p:nvSpPr>
        <p:spPr>
          <a:xfrm>
            <a:off x="6477120" y="2438280"/>
            <a:ext cx="685440" cy="380520"/>
          </a:xfrm>
          <a:prstGeom prst="roundRect">
            <a:avLst>
              <a:gd fmla="val 16667" name="adj"/>
            </a:avLst>
          </a:prstGeom>
          <a:gradFill>
            <a:gsLst>
              <a:gs pos="0">
                <a:srgbClr val="d03f3b"/>
              </a:gs>
              <a:gs pos="100000">
                <a:srgbClr val="ffa7a4"/>
              </a:gs>
            </a:gsLst>
            <a:lin ang="16200000"/>
          </a:gradFill>
          <a:ln>
            <a:noFill/>
          </a:ln>
        </p:spPr>
        <p:txBody>
          <a:bodyPr/>
          <a:p>
            <a:pPr algn="ctr">
              <a:lnSpc>
                <a:spcPct val="100000"/>
              </a:lnSpc>
            </a:pPr>
            <a:r>
              <a:rPr lang="en-US" sz="1600">
                <a:solidFill>
                  <a:srgbClr val="ffffff"/>
                </a:solidFill>
                <a:latin typeface="Calibri"/>
                <a:ea typeface="ヒラギノ角ゴ ProN W3"/>
              </a:rPr>
              <a:t>UAT</a:t>
            </a:r>
            <a:endParaRPr/>
          </a:p>
        </p:txBody>
      </p:sp>
      <p:sp>
        <p:nvSpPr>
          <p:cNvPr id="314" name="CustomShape 32"/>
          <p:cNvSpPr/>
          <p:nvPr/>
        </p:nvSpPr>
        <p:spPr>
          <a:xfrm rot="16200000">
            <a:off x="3924000" y="495360"/>
            <a:ext cx="533160" cy="6552720"/>
          </a:xfrm>
          <a:prstGeom prst="leftBrace">
            <a:avLst>
              <a:gd fmla="val 8333" name="adj1"/>
              <a:gd fmla="val 50000" name="adj2"/>
            </a:avLst>
          </a:prstGeom>
          <a:noFill/>
          <a:ln w="38160">
            <a:solidFill>
              <a:srgbClr val="fa9106"/>
            </a:solidFill>
            <a:round/>
          </a:ln>
        </p:spPr>
      </p:sp>
      <p:sp>
        <p:nvSpPr>
          <p:cNvPr id="315" name="CustomShape 33"/>
          <p:cNvSpPr/>
          <p:nvPr/>
        </p:nvSpPr>
        <p:spPr>
          <a:xfrm rot="16200000">
            <a:off x="4686120" y="190440"/>
            <a:ext cx="533160" cy="8076960"/>
          </a:xfrm>
          <a:prstGeom prst="leftBrace">
            <a:avLst>
              <a:gd fmla="val 8333" name="adj1"/>
              <a:gd fmla="val 50000" name="adj2"/>
            </a:avLst>
          </a:prstGeom>
          <a:noFill/>
          <a:ln w="38160">
            <a:solidFill>
              <a:srgbClr val="fa9106"/>
            </a:solidFill>
            <a:round/>
          </a:ln>
        </p:spPr>
      </p:sp>
      <p:sp>
        <p:nvSpPr>
          <p:cNvPr id="316" name="Line 34"/>
          <p:cNvSpPr/>
          <p:nvPr/>
        </p:nvSpPr>
        <p:spPr>
          <a:xfrm>
            <a:off x="7696080" y="2361960"/>
            <a:ext cx="0" cy="2971800"/>
          </a:xfrm>
          <a:prstGeom prst="line">
            <a:avLst/>
          </a:prstGeom>
          <a:ln w="19080">
            <a:solidFill>
              <a:srgbClr val="000000"/>
            </a:solidFill>
            <a:custDash>
              <a:ds d="53000" sp="53000"/>
            </a:custDash>
            <a:round/>
          </a:ln>
        </p:spPr>
      </p:sp>
      <p:sp>
        <p:nvSpPr>
          <p:cNvPr id="317" name="Line 35"/>
          <p:cNvSpPr/>
          <p:nvPr/>
        </p:nvSpPr>
        <p:spPr>
          <a:xfrm>
            <a:off x="8458200" y="2361960"/>
            <a:ext cx="0" cy="2971800"/>
          </a:xfrm>
          <a:prstGeom prst="line">
            <a:avLst/>
          </a:prstGeom>
          <a:ln w="19080">
            <a:solidFill>
              <a:srgbClr val="000000"/>
            </a:solidFill>
            <a:custDash>
              <a:ds d="53000" sp="53000"/>
            </a:custDash>
            <a:round/>
          </a:ln>
        </p:spPr>
      </p:sp>
      <p:sp>
        <p:nvSpPr>
          <p:cNvPr id="318" name="CustomShape 36"/>
          <p:cNvSpPr/>
          <p:nvPr/>
        </p:nvSpPr>
        <p:spPr>
          <a:xfrm>
            <a:off x="7162920" y="2438280"/>
            <a:ext cx="1142640" cy="380520"/>
          </a:xfrm>
          <a:prstGeom prst="roundRect">
            <a:avLst>
              <a:gd fmla="val 16667" name="adj"/>
            </a:avLst>
          </a:prstGeom>
          <a:gradFill>
            <a:gsLst>
              <a:gs pos="0">
                <a:srgbClr val="d03f3b"/>
              </a:gs>
              <a:gs pos="100000">
                <a:srgbClr val="ffa7a4"/>
              </a:gs>
            </a:gsLst>
            <a:lin ang="16200000"/>
          </a:gradFill>
          <a:ln>
            <a:noFill/>
          </a:ln>
        </p:spPr>
        <p:txBody>
          <a:bodyPr/>
          <a:p>
            <a:pPr algn="ctr">
              <a:lnSpc>
                <a:spcPct val="100000"/>
              </a:lnSpc>
            </a:pPr>
            <a:r>
              <a:rPr lang="en-US" sz="1600">
                <a:solidFill>
                  <a:srgbClr val="ffffff"/>
                </a:solidFill>
                <a:latin typeface="Calibri"/>
                <a:ea typeface="ヒラギノ角ゴ ProN W3"/>
              </a:rPr>
              <a:t>Beta</a:t>
            </a:r>
            <a:endParaRPr/>
          </a:p>
        </p:txBody>
      </p:sp>
      <p:sp>
        <p:nvSpPr>
          <p:cNvPr id="319" name="CustomShape 37"/>
          <p:cNvSpPr/>
          <p:nvPr/>
        </p:nvSpPr>
        <p:spPr>
          <a:xfrm>
            <a:off x="8305920" y="2438280"/>
            <a:ext cx="685440" cy="380520"/>
          </a:xfrm>
          <a:prstGeom prst="roundRect">
            <a:avLst>
              <a:gd fmla="val 16667" name="adj"/>
            </a:avLst>
          </a:prstGeom>
          <a:gradFill>
            <a:gsLst>
              <a:gs pos="0">
                <a:srgbClr val="d03f3b"/>
              </a:gs>
              <a:gs pos="100000">
                <a:srgbClr val="ffa7a4"/>
              </a:gs>
            </a:gsLst>
            <a:lin ang="16200000"/>
          </a:gradFill>
          <a:ln>
            <a:noFill/>
          </a:ln>
        </p:spPr>
        <p:txBody>
          <a:bodyPr/>
          <a:p>
            <a:pPr algn="ctr">
              <a:lnSpc>
                <a:spcPct val="100000"/>
              </a:lnSpc>
            </a:pPr>
            <a:r>
              <a:rPr lang="en-US" sz="1600">
                <a:solidFill>
                  <a:srgbClr val="ffffff"/>
                </a:solidFill>
                <a:latin typeface="Calibri"/>
                <a:ea typeface="ヒラギノ角ゴ ProN W3"/>
              </a:rPr>
              <a:t>GA</a:t>
            </a:r>
            <a:endParaRPr/>
          </a:p>
        </p:txBody>
      </p:sp>
    </p:spTree>
  </p:cSld>
  <p:transition spd="slow">
    <p:fade thruBlk="true"/>
  </p:transition>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0" name="TextShape 1"/>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Questions?</a:t>
            </a:r>
            <a:endParaRPr/>
          </a:p>
        </p:txBody>
      </p:sp>
      <p:sp>
        <p:nvSpPr>
          <p:cNvPr id="321" name="TextShape 2"/>
          <p:cNvSpPr txBox="1"/>
          <p:nvPr/>
        </p:nvSpPr>
        <p:spPr>
          <a:xfrm>
            <a:off x="1371600" y="3886200"/>
            <a:ext cx="6400440" cy="1752120"/>
          </a:xfrm>
          <a:prstGeom prst="rect">
            <a:avLst/>
          </a:prstGeom>
        </p:spPr>
        <p:txBody>
          <a:bodyPr/>
          <a:p>
            <a:pPr algn="ctr"/>
            <a:endParaRPr/>
          </a:p>
        </p:txBody>
      </p:sp>
    </p:spTree>
  </p:cSld>
  <p:transition spd="slow">
    <p:fade thruBlk="true"/>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0" name="TextShape 1"/>
          <p:cNvSpPr txBox="1"/>
          <p:nvPr/>
        </p:nvSpPr>
        <p:spPr>
          <a:xfrm>
            <a:off x="457200" y="274680"/>
            <a:ext cx="8229240" cy="1142640"/>
          </a:xfrm>
          <a:prstGeom prst="rect">
            <a:avLst/>
          </a:prstGeom>
        </p:spPr>
        <p:txBody>
          <a:bodyPr anchor="ctr"/>
          <a:p>
            <a:endParaRPr/>
          </a:p>
        </p:txBody>
      </p:sp>
      <p:pic>
        <p:nvPicPr>
          <p:cNvPr descr="" id="201" name="Picture 4"/>
          <p:cNvPicPr/>
          <p:nvPr/>
        </p:nvPicPr>
        <p:blipFill>
          <a:blip r:embed="rId1"/>
          <a:stretch>
            <a:fillRect/>
          </a:stretch>
        </p:blipFill>
        <p:spPr>
          <a:xfrm>
            <a:off x="611640" y="195120"/>
            <a:ext cx="7916040" cy="6185880"/>
          </a:xfrm>
          <a:prstGeom prst="rect">
            <a:avLst/>
          </a:prstGeom>
          <a:ln>
            <a:noFill/>
          </a:ln>
        </p:spPr>
      </p:pic>
    </p:spTree>
  </p:cSld>
  <p:transition spd="slow">
    <p:fade thruBlk="true"/>
  </p:transition>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 name="TextShape 1"/>
          <p:cNvSpPr txBox="1"/>
          <p:nvPr/>
        </p:nvSpPr>
        <p:spPr>
          <a:xfrm>
            <a:off x="1371600" y="3886200"/>
            <a:ext cx="6400440" cy="1752120"/>
          </a:xfrm>
          <a:prstGeom prst="rect">
            <a:avLst/>
          </a:prstGeom>
        </p:spPr>
        <p:txBody>
          <a:bodyPr/>
          <a:p>
            <a:pPr algn="ctr"/>
            <a:endParaRPr/>
          </a:p>
        </p:txBody>
      </p:sp>
      <p:pic>
        <p:nvPicPr>
          <p:cNvPr descr="" id="203" name="Picture 3"/>
          <p:cNvPicPr/>
          <p:nvPr/>
        </p:nvPicPr>
        <p:blipFill>
          <a:blip r:embed="rId1"/>
          <a:stretch>
            <a:fillRect/>
          </a:stretch>
        </p:blipFill>
        <p:spPr>
          <a:xfrm>
            <a:off x="3561840" y="3357000"/>
            <a:ext cx="2019960" cy="3500640"/>
          </a:xfrm>
          <a:prstGeom prst="rect">
            <a:avLst/>
          </a:prstGeom>
          <a:ln>
            <a:noFill/>
          </a:ln>
        </p:spPr>
      </p:pic>
      <p:sp>
        <p:nvSpPr>
          <p:cNvPr id="204" name="TextShape 2"/>
          <p:cNvSpPr txBox="1"/>
          <p:nvPr/>
        </p:nvSpPr>
        <p:spPr>
          <a:xfrm>
            <a:off x="685800" y="2130480"/>
            <a:ext cx="7772040" cy="1469520"/>
          </a:xfrm>
          <a:prstGeom prst="rect">
            <a:avLst/>
          </a:prstGeom>
        </p:spPr>
        <p:txBody>
          <a:bodyPr anchor="ctr"/>
          <a:p>
            <a:pPr algn="ctr">
              <a:lnSpc>
                <a:spcPct val="100000"/>
              </a:lnSpc>
            </a:pPr>
            <a:r>
              <a:rPr lang="en-US" sz="4400">
                <a:solidFill>
                  <a:srgbClr val="000000"/>
                </a:solidFill>
                <a:latin typeface="Marydale"/>
              </a:rPr>
              <a:t>Estimating the Effort</a:t>
            </a:r>
            <a:endParaRPr/>
          </a:p>
        </p:txBody>
      </p:sp>
    </p:spTree>
  </p:cSld>
  <p:transition spd="slow">
    <p:fade thruBlk="true"/>
  </p:transition>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05" name="Picture 3"/>
          <p:cNvPicPr/>
          <p:nvPr/>
        </p:nvPicPr>
        <p:blipFill>
          <a:blip r:embed="rId1"/>
          <a:stretch>
            <a:fillRect/>
          </a:stretch>
        </p:blipFill>
        <p:spPr>
          <a:xfrm>
            <a:off x="251640" y="3933000"/>
            <a:ext cx="2857320" cy="2286000"/>
          </a:xfrm>
          <a:prstGeom prst="rect">
            <a:avLst/>
          </a:prstGeom>
          <a:ln>
            <a:noFill/>
          </a:ln>
        </p:spPr>
      </p:pic>
      <p:pic>
        <p:nvPicPr>
          <p:cNvPr descr="" id="206" name="Picture 4"/>
          <p:cNvPicPr/>
          <p:nvPr/>
        </p:nvPicPr>
        <p:blipFill>
          <a:blip r:embed="rId2"/>
          <a:stretch>
            <a:fillRect/>
          </a:stretch>
        </p:blipFill>
        <p:spPr>
          <a:xfrm>
            <a:off x="5635800" y="1845000"/>
            <a:ext cx="3071880" cy="2304000"/>
          </a:xfrm>
          <a:prstGeom prst="rect">
            <a:avLst/>
          </a:prstGeom>
          <a:ln>
            <a:noFill/>
          </a:ln>
        </p:spPr>
      </p:pic>
      <p:pic>
        <p:nvPicPr>
          <p:cNvPr descr="" id="207" name="Picture 5"/>
          <p:cNvPicPr/>
          <p:nvPr/>
        </p:nvPicPr>
        <p:blipFill>
          <a:blip r:embed="rId3"/>
          <a:stretch>
            <a:fillRect/>
          </a:stretch>
        </p:blipFill>
        <p:spPr>
          <a:xfrm>
            <a:off x="5580000" y="4509000"/>
            <a:ext cx="3053880" cy="1902240"/>
          </a:xfrm>
          <a:prstGeom prst="rect">
            <a:avLst/>
          </a:prstGeom>
          <a:ln>
            <a:noFill/>
          </a:ln>
        </p:spPr>
      </p:pic>
      <p:pic>
        <p:nvPicPr>
          <p:cNvPr descr="" id="208" name="Picture 6"/>
          <p:cNvPicPr/>
          <p:nvPr/>
        </p:nvPicPr>
        <p:blipFill>
          <a:blip r:embed="rId4"/>
          <a:stretch>
            <a:fillRect/>
          </a:stretch>
        </p:blipFill>
        <p:spPr>
          <a:xfrm>
            <a:off x="2988000" y="3141000"/>
            <a:ext cx="2893680" cy="1986480"/>
          </a:xfrm>
          <a:prstGeom prst="rect">
            <a:avLst/>
          </a:prstGeom>
          <a:ln>
            <a:noFill/>
          </a:ln>
        </p:spPr>
      </p:pic>
      <p:pic>
        <p:nvPicPr>
          <p:cNvPr descr="" id="209" name="Picture 7"/>
          <p:cNvPicPr/>
          <p:nvPr/>
        </p:nvPicPr>
        <p:blipFill>
          <a:blip r:embed="rId5"/>
          <a:stretch>
            <a:fillRect/>
          </a:stretch>
        </p:blipFill>
        <p:spPr>
          <a:xfrm>
            <a:off x="539640" y="548640"/>
            <a:ext cx="3505320" cy="2336760"/>
          </a:xfrm>
          <a:prstGeom prst="rect">
            <a:avLst/>
          </a:prstGeom>
          <a:ln>
            <a:noFill/>
          </a:ln>
        </p:spPr>
      </p:pic>
      <p:sp>
        <p:nvSpPr>
          <p:cNvPr id="210" name="CustomShape 1"/>
          <p:cNvSpPr/>
          <p:nvPr/>
        </p:nvSpPr>
        <p:spPr>
          <a:xfrm>
            <a:off x="4572000" y="1052640"/>
            <a:ext cx="4248000" cy="395280"/>
          </a:xfrm>
          <a:prstGeom prst="rect">
            <a:avLst/>
          </a:prstGeom>
          <a:noFill/>
          <a:ln>
            <a:noFill/>
          </a:ln>
        </p:spPr>
        <p:txBody>
          <a:bodyPr bIns="45000" lIns="90000" rIns="90000" tIns="45000"/>
          <a:p>
            <a:pPr>
              <a:lnSpc>
                <a:spcPct val="100000"/>
              </a:lnSpc>
            </a:pPr>
            <a:r>
              <a:rPr lang="en-US" sz="2000">
                <a:solidFill>
                  <a:srgbClr val="292929"/>
                </a:solidFill>
                <a:latin typeface="Arial"/>
                <a:ea typeface="Arial"/>
              </a:rPr>
              <a:t>Distance to the airport from here?</a:t>
            </a:r>
            <a:endParaRPr/>
          </a:p>
        </p:txBody>
      </p:sp>
    </p:spTree>
  </p:cSld>
  <p:transition spd="slow">
    <p:fade thruBlk="true"/>
  </p:transition>
  <p:timing>
    <p:tnLst>
      <p:par>
        <p:cTn dur="indefinite" id="1" nodeType="tmRoot" restart="never">
          <p:childTnLst>
            <p:seq>
              <p:cTn dur="indefinite" id="2" nodeType="mainSeq">
                <p:childTnLst>
                  <p:par>
                    <p:cTn fill="hold" id="3">
                      <p:stCondLst>
                        <p:cond delay="indefinite"/>
                      </p:stCondLst>
                      <p:childTnLst>
                        <p:par>
                          <p:cTn fill="hold" id="4">
                            <p:stCondLst>
                              <p:cond delay="0"/>
                            </p:stCondLst>
                            <p:childTnLst>
                              <p:par>
                                <p:cTn fill="hold" id="5" nodeType="clickEffect" presetClass="entr" presetID="9">
                                  <p:stCondLst>
                                    <p:cond delay="0"/>
                                  </p:stCondLst>
                                  <p:childTnLst>
                                    <p:set>
                                      <p:cBhvr>
                                        <p:cTn dur="1" fill="hold" id="6">
                                          <p:stCondLst>
                                            <p:cond delay="0"/>
                                          </p:stCondLst>
                                        </p:cTn>
                                        <p:tgtEl>
                                          <p:spTgt spid="205"/>
                                        </p:tgtEl>
                                        <p:attrNameLst>
                                          <p:attrName>style.visibility</p:attrName>
                                        </p:attrNameLst>
                                      </p:cBhvr>
                                      <p:to>
                                        <p:strVal val="visible"/>
                                      </p:to>
                                    </p:set>
                                    <p:animEffect filter="dissolve" transition="in">
                                      <p:cBhvr additive="repl">
                                        <p:cTn dur="2000" id="7"/>
                                        <p:tgtEl>
                                          <p:spTgt spid="205"/>
                                        </p:tgtEl>
                                      </p:cBhvr>
                                    </p:animEffect>
                                  </p:childTnLst>
                                </p:cTn>
                              </p:par>
                            </p:childTnLst>
                          </p:cTn>
                        </p:par>
                        <p:par>
                          <p:cTn fill="hold" id="8">
                            <p:stCondLst>
                              <p:cond delay="2000"/>
                            </p:stCondLst>
                            <p:childTnLst>
                              <p:par>
                                <p:cTn fill="hold" id="9" nodeType="afterEffect" presetClass="entr" presetID="9">
                                  <p:stCondLst>
                                    <p:cond delay="0"/>
                                  </p:stCondLst>
                                  <p:childTnLst>
                                    <p:set>
                                      <p:cBhvr>
                                        <p:cTn dur="1" fill="hold" id="10">
                                          <p:stCondLst>
                                            <p:cond delay="0"/>
                                          </p:stCondLst>
                                        </p:cTn>
                                        <p:tgtEl>
                                          <p:spTgt spid="206"/>
                                        </p:tgtEl>
                                        <p:attrNameLst>
                                          <p:attrName>style.visibility</p:attrName>
                                        </p:attrNameLst>
                                      </p:cBhvr>
                                      <p:to>
                                        <p:strVal val="visible"/>
                                      </p:to>
                                    </p:set>
                                    <p:animEffect filter="dissolve" transition="in">
                                      <p:cBhvr additive="repl">
                                        <p:cTn dur="2000" id="11"/>
                                        <p:tgtEl>
                                          <p:spTgt spid="206"/>
                                        </p:tgtEl>
                                      </p:cBhvr>
                                    </p:animEffect>
                                  </p:childTnLst>
                                </p:cTn>
                              </p:par>
                            </p:childTnLst>
                          </p:cTn>
                        </p:par>
                        <p:par>
                          <p:cTn fill="hold" id="12">
                            <p:stCondLst>
                              <p:cond delay="4000"/>
                            </p:stCondLst>
                            <p:childTnLst>
                              <p:par>
                                <p:cTn fill="hold" id="13" nodeType="afterEffect" presetClass="entr" presetID="9">
                                  <p:stCondLst>
                                    <p:cond delay="0"/>
                                  </p:stCondLst>
                                  <p:childTnLst>
                                    <p:set>
                                      <p:cBhvr>
                                        <p:cTn dur="1" fill="hold" id="14">
                                          <p:stCondLst>
                                            <p:cond delay="0"/>
                                          </p:stCondLst>
                                        </p:cTn>
                                        <p:tgtEl>
                                          <p:spTgt spid="207"/>
                                        </p:tgtEl>
                                        <p:attrNameLst>
                                          <p:attrName>style.visibility</p:attrName>
                                        </p:attrNameLst>
                                      </p:cBhvr>
                                      <p:to>
                                        <p:strVal val="visible"/>
                                      </p:to>
                                    </p:set>
                                    <p:animEffect filter="dissolve" transition="in">
                                      <p:cBhvr additive="repl">
                                        <p:cTn dur="2000" id="15"/>
                                        <p:tgtEl>
                                          <p:spTgt spid="207"/>
                                        </p:tgtEl>
                                      </p:cBhvr>
                                    </p:animEffect>
                                  </p:childTnLst>
                                </p:cTn>
                              </p:par>
                            </p:childTnLst>
                          </p:cTn>
                        </p:par>
                        <p:par>
                          <p:cTn fill="hold" id="16">
                            <p:stCondLst>
                              <p:cond delay="6000"/>
                            </p:stCondLst>
                            <p:childTnLst>
                              <p:par>
                                <p:cTn fill="hold" id="17" nodeType="afterEffect" presetClass="entr" presetID="9">
                                  <p:stCondLst>
                                    <p:cond delay="0"/>
                                  </p:stCondLst>
                                  <p:childTnLst>
                                    <p:set>
                                      <p:cBhvr>
                                        <p:cTn dur="1" fill="hold" id="18">
                                          <p:stCondLst>
                                            <p:cond delay="0"/>
                                          </p:stCondLst>
                                        </p:cTn>
                                        <p:tgtEl>
                                          <p:spTgt spid="208"/>
                                        </p:tgtEl>
                                        <p:attrNameLst>
                                          <p:attrName>style.visibility</p:attrName>
                                        </p:attrNameLst>
                                      </p:cBhvr>
                                      <p:to>
                                        <p:strVal val="visible"/>
                                      </p:to>
                                    </p:set>
                                    <p:animEffect filter="dissolve" transition="in">
                                      <p:cBhvr additive="repl">
                                        <p:cTn dur="2000" id="19"/>
                                        <p:tgtEl>
                                          <p:spTgt spid="20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TextShape 1"/>
          <p:cNvSpPr txBox="1"/>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Marydale"/>
              </a:rPr>
              <a:t>Speed Vs Volume (Story Points)</a:t>
            </a:r>
            <a:endParaRPr/>
          </a:p>
        </p:txBody>
      </p:sp>
      <p:pic>
        <p:nvPicPr>
          <p:cNvPr descr="" id="212" name="Picture 2"/>
          <p:cNvPicPr/>
          <p:nvPr/>
        </p:nvPicPr>
        <p:blipFill>
          <a:blip r:embed="rId1"/>
          <a:stretch>
            <a:fillRect/>
          </a:stretch>
        </p:blipFill>
        <p:spPr>
          <a:xfrm>
            <a:off x="179640" y="1728360"/>
            <a:ext cx="2959560" cy="5129280"/>
          </a:xfrm>
          <a:prstGeom prst="rect">
            <a:avLst/>
          </a:prstGeom>
          <a:ln>
            <a:noFill/>
          </a:ln>
        </p:spPr>
      </p:pic>
      <p:pic>
        <p:nvPicPr>
          <p:cNvPr descr="" id="213" name="Picture 3"/>
          <p:cNvPicPr/>
          <p:nvPr/>
        </p:nvPicPr>
        <p:blipFill>
          <a:blip r:embed="rId2"/>
          <a:stretch>
            <a:fillRect/>
          </a:stretch>
        </p:blipFill>
        <p:spPr>
          <a:xfrm>
            <a:off x="3384720" y="2565000"/>
            <a:ext cx="5758920" cy="3837960"/>
          </a:xfrm>
          <a:prstGeom prst="rect">
            <a:avLst/>
          </a:prstGeom>
          <a:ln>
            <a:noFill/>
          </a:ln>
        </p:spPr>
      </p:pic>
    </p:spTree>
  </p:cSld>
  <p:transition spd="slow">
    <p:fade thruBlk="true"/>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Relative Sizing Tips</a:t>
            </a:r>
            <a:endParaRPr/>
          </a:p>
        </p:txBody>
      </p:sp>
      <p:sp>
        <p:nvSpPr>
          <p:cNvPr id="215"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All stories are sized relative to another</a:t>
            </a:r>
            <a:endParaRPr/>
          </a:p>
          <a:p>
            <a:pPr>
              <a:lnSpc>
                <a:spcPct val="100000"/>
              </a:lnSpc>
            </a:pPr>
            <a:endParaRPr/>
          </a:p>
          <a:p>
            <a:pPr>
              <a:lnSpc>
                <a:spcPct val="100000"/>
              </a:lnSpc>
              <a:buFont typeface="Lucida Grande"/>
              <a:buChar char="–"/>
            </a:pPr>
            <a:r>
              <a:rPr lang="en-US" sz="3200">
                <a:solidFill>
                  <a:srgbClr val="333333"/>
                </a:solidFill>
                <a:latin typeface="CamingoDos Pro Cd"/>
              </a:rPr>
              <a:t>Sort out the stories and find the smallest</a:t>
            </a:r>
            <a:endParaRPr/>
          </a:p>
          <a:p>
            <a:pPr>
              <a:lnSpc>
                <a:spcPct val="100000"/>
              </a:lnSpc>
            </a:pPr>
            <a:endParaRPr/>
          </a:p>
          <a:p>
            <a:pPr>
              <a:lnSpc>
                <a:spcPct val="100000"/>
              </a:lnSpc>
              <a:buFont typeface="Lucida Grande"/>
              <a:buChar char="–"/>
            </a:pPr>
            <a:r>
              <a:rPr lang="en-US" sz="3200">
                <a:solidFill>
                  <a:srgbClr val="333333"/>
                </a:solidFill>
                <a:latin typeface="CamingoDos Pro Cd"/>
              </a:rPr>
              <a:t>Size all other stories relative to that one.</a:t>
            </a:r>
            <a:endParaRPr/>
          </a:p>
          <a:p>
            <a:pPr>
              <a:lnSpc>
                <a:spcPct val="100000"/>
              </a:lnSpc>
            </a:pPr>
            <a:endParaRPr/>
          </a:p>
          <a:p>
            <a:pPr>
              <a:lnSpc>
                <a:spcPct val="100000"/>
              </a:lnSpc>
              <a:buFont typeface="Lucida Grande"/>
              <a:buChar char="–"/>
            </a:pPr>
            <a:r>
              <a:rPr lang="en-US" sz="3200">
                <a:solidFill>
                  <a:srgbClr val="333333"/>
                </a:solidFill>
                <a:latin typeface="CamingoDos Pro Cd"/>
              </a:rPr>
              <a:t>Twice as big, three times as big, etc</a:t>
            </a:r>
            <a:endParaRPr/>
          </a:p>
        </p:txBody>
      </p:sp>
    </p:spTree>
  </p:cSld>
  <p:transition spd="slow">
    <p:fade thruBlk="true"/>
  </p:transition>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TextShape 1"/>
          <p:cNvSpPr txBox="1"/>
          <p:nvPr/>
        </p:nvSpPr>
        <p:spPr>
          <a:xfrm>
            <a:off x="457200" y="-27360"/>
            <a:ext cx="8229240" cy="1142640"/>
          </a:xfrm>
          <a:prstGeom prst="rect">
            <a:avLst/>
          </a:prstGeom>
        </p:spPr>
        <p:txBody>
          <a:bodyPr anchor="ctr"/>
          <a:p>
            <a:pPr>
              <a:lnSpc>
                <a:spcPct val="100000"/>
              </a:lnSpc>
            </a:pPr>
            <a:r>
              <a:rPr lang="en-US" sz="4400">
                <a:solidFill>
                  <a:srgbClr val="000000"/>
                </a:solidFill>
                <a:latin typeface="Marydale"/>
              </a:rPr>
              <a:t>Agile Estimation</a:t>
            </a:r>
            <a:endParaRPr/>
          </a:p>
        </p:txBody>
      </p:sp>
      <p:pic>
        <p:nvPicPr>
          <p:cNvPr descr="" id="217" name="Picture 1"/>
          <p:cNvPicPr/>
          <p:nvPr/>
        </p:nvPicPr>
        <p:blipFill>
          <a:blip r:embed="rId1"/>
          <a:stretch>
            <a:fillRect/>
          </a:stretch>
        </p:blipFill>
        <p:spPr>
          <a:xfrm>
            <a:off x="482760" y="909720"/>
            <a:ext cx="8165880" cy="5943240"/>
          </a:xfrm>
          <a:prstGeom prst="rect">
            <a:avLst/>
          </a:prstGeom>
          <a:ln w="12600">
            <a:noFill/>
          </a:ln>
        </p:spPr>
      </p:pic>
    </p:spTree>
  </p:cSld>
  <p:transition>
    <p:fade/>
  </p:transition>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 name="TextShape 1"/>
          <p:cNvSpPr txBox="1"/>
          <p:nvPr/>
        </p:nvSpPr>
        <p:spPr>
          <a:xfrm>
            <a:off x="457200" y="274680"/>
            <a:ext cx="8229240" cy="923760"/>
          </a:xfrm>
          <a:prstGeom prst="rect">
            <a:avLst/>
          </a:prstGeom>
        </p:spPr>
        <p:txBody>
          <a:bodyPr anchor="ctr"/>
          <a:p>
            <a:pPr>
              <a:lnSpc>
                <a:spcPct val="100000"/>
              </a:lnSpc>
            </a:pPr>
            <a:r>
              <a:rPr lang="en-US" sz="4000">
                <a:solidFill>
                  <a:srgbClr val="000000"/>
                </a:solidFill>
                <a:latin typeface="Marydale"/>
              </a:rPr>
              <a:t>Agile Estimation</a:t>
            </a:r>
            <a:endParaRPr/>
          </a:p>
        </p:txBody>
      </p:sp>
      <p:sp>
        <p:nvSpPr>
          <p:cNvPr id="219" name="TextShape 2"/>
          <p:cNvSpPr txBox="1"/>
          <p:nvPr/>
        </p:nvSpPr>
        <p:spPr>
          <a:xfrm>
            <a:off x="457200" y="1600200"/>
            <a:ext cx="8229240" cy="4173480"/>
          </a:xfrm>
          <a:prstGeom prst="rect">
            <a:avLst/>
          </a:prstGeom>
        </p:spPr>
        <p:txBody>
          <a:bodyPr/>
          <a:p>
            <a:pPr>
              <a:lnSpc>
                <a:spcPct val="100000"/>
              </a:lnSpc>
              <a:buFont typeface="Lucida Grande"/>
              <a:buChar char="–"/>
            </a:pPr>
            <a:r>
              <a:rPr lang="en-US" sz="3200">
                <a:solidFill>
                  <a:srgbClr val="333333"/>
                </a:solidFill>
                <a:latin typeface="CamingoDos Pro Cd"/>
              </a:rPr>
              <a:t>Discuss only if there is disagreement</a:t>
            </a:r>
            <a:endParaRPr/>
          </a:p>
          <a:p>
            <a:pPr lvl="1">
              <a:lnSpc>
                <a:spcPct val="100000"/>
              </a:lnSpc>
              <a:buFont typeface="Arial"/>
              <a:buChar char="–"/>
            </a:pPr>
            <a:r>
              <a:rPr lang="en-US" sz="2800">
                <a:solidFill>
                  <a:srgbClr val="333333"/>
                </a:solidFill>
                <a:latin typeface="CamingoDos Pro Cd"/>
              </a:rPr>
              <a:t>If everyone agrees, then there is no need to discuss</a:t>
            </a:r>
            <a:endParaRPr/>
          </a:p>
          <a:p>
            <a:pPr lvl="1">
              <a:lnSpc>
                <a:spcPct val="100000"/>
              </a:lnSpc>
              <a:buFont typeface="Arial"/>
              <a:buChar char="–"/>
            </a:pPr>
            <a:r>
              <a:rPr lang="en-US" sz="2800">
                <a:solidFill>
                  <a:srgbClr val="333333"/>
                </a:solidFill>
                <a:latin typeface="CamingoDos Pro Cd"/>
              </a:rPr>
              <a:t>Discuss the unknowns – “Why do you think it’s a…”</a:t>
            </a:r>
            <a:endParaRPr/>
          </a:p>
          <a:p>
            <a:pPr lvl="1">
              <a:lnSpc>
                <a:spcPct val="100000"/>
              </a:lnSpc>
              <a:buFont typeface="Arial"/>
              <a:buChar char="–"/>
            </a:pPr>
            <a:r>
              <a:rPr lang="en-US" sz="2800">
                <a:solidFill>
                  <a:srgbClr val="333333"/>
                </a:solidFill>
                <a:latin typeface="CamingoDos Pro Cd"/>
              </a:rPr>
              <a:t>Don’t try to convince people to change</a:t>
            </a:r>
            <a:endParaRPr/>
          </a:p>
          <a:p>
            <a:pPr lvl="1">
              <a:lnSpc>
                <a:spcPct val="100000"/>
              </a:lnSpc>
              <a:buFont typeface="Arial"/>
              <a:buChar char="–"/>
            </a:pPr>
            <a:r>
              <a:rPr lang="en-US" sz="2800">
                <a:solidFill>
                  <a:srgbClr val="333333"/>
                </a:solidFill>
                <a:latin typeface="CamingoDos Pro Cd"/>
              </a:rPr>
              <a:t>Re-throw </a:t>
            </a:r>
            <a:endParaRPr/>
          </a:p>
          <a:p>
            <a:pPr>
              <a:lnSpc>
                <a:spcPct val="100000"/>
              </a:lnSpc>
            </a:pPr>
            <a:endParaRPr/>
          </a:p>
          <a:p>
            <a:pPr>
              <a:lnSpc>
                <a:spcPct val="100000"/>
              </a:lnSpc>
            </a:pPr>
            <a:endParaRPr/>
          </a:p>
          <a:p>
            <a:pPr>
              <a:lnSpc>
                <a:spcPct val="100000"/>
              </a:lnSpc>
            </a:pPr>
            <a:endParaRPr/>
          </a:p>
        </p:txBody>
      </p:sp>
    </p:spTree>
  </p:cSld>
  <p:transition>
    <p:fade/>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TextShape 1"/>
          <p:cNvSpPr txBox="1"/>
          <p:nvPr/>
        </p:nvSpPr>
        <p:spPr>
          <a:xfrm>
            <a:off x="380880" y="-243360"/>
            <a:ext cx="8412120" cy="2820240"/>
          </a:xfrm>
          <a:prstGeom prst="rect">
            <a:avLst/>
          </a:prstGeom>
        </p:spPr>
        <p:txBody>
          <a:bodyPr anchor="ctr"/>
          <a:p>
            <a:pPr>
              <a:lnSpc>
                <a:spcPct val="100000"/>
              </a:lnSpc>
            </a:pPr>
            <a:r>
              <a:rPr lang="en-US" sz="7200">
                <a:solidFill>
                  <a:srgbClr val="000000"/>
                </a:solidFill>
                <a:latin typeface="Marydale"/>
              </a:rPr>
              <a:t>How much can we do?</a:t>
            </a:r>
            <a:endParaRPr/>
          </a:p>
        </p:txBody>
      </p:sp>
      <p:pic>
        <p:nvPicPr>
          <p:cNvPr descr="" id="221" name="Picture 2"/>
          <p:cNvPicPr/>
          <p:nvPr/>
        </p:nvPicPr>
        <p:blipFill>
          <a:blip r:embed="rId1"/>
          <a:stretch>
            <a:fillRect/>
          </a:stretch>
        </p:blipFill>
        <p:spPr>
          <a:xfrm>
            <a:off x="1692360" y="2565000"/>
            <a:ext cx="5758920" cy="383796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